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5png" ContentType="image/png"/>
  <Default Extension="tif" ContentType="image/tiff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2"/>
    <p:sldMasterId id="2147483724" r:id="rId3"/>
    <p:sldMasterId id="2147483736" r:id="rId4"/>
  </p:sldMasterIdLst>
  <p:notesMasterIdLst>
    <p:notesMasterId r:id="rId36"/>
  </p:notesMasterIdLst>
  <p:handoutMasterIdLst>
    <p:handoutMasterId r:id="rId37"/>
  </p:handoutMasterIdLst>
  <p:sldIdLst>
    <p:sldId id="320" r:id="rId5"/>
    <p:sldId id="321" r:id="rId6"/>
    <p:sldId id="322" r:id="rId7"/>
    <p:sldId id="323" r:id="rId8"/>
    <p:sldId id="324" r:id="rId9"/>
    <p:sldId id="355" r:id="rId10"/>
    <p:sldId id="326" r:id="rId11"/>
    <p:sldId id="327" r:id="rId12"/>
    <p:sldId id="328" r:id="rId13"/>
    <p:sldId id="356" r:id="rId14"/>
    <p:sldId id="331" r:id="rId15"/>
    <p:sldId id="332" r:id="rId16"/>
    <p:sldId id="333" r:id="rId17"/>
    <p:sldId id="334" r:id="rId18"/>
    <p:sldId id="335" r:id="rId19"/>
    <p:sldId id="336" r:id="rId20"/>
    <p:sldId id="338" r:id="rId21"/>
    <p:sldId id="339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</p:sldIdLst>
  <p:sldSz cx="9144000" cy="6858000" type="screen4x3"/>
  <p:notesSz cx="6858000" cy="9144000"/>
  <p:embeddedFontLst>
    <p:embeddedFont>
      <p:font typeface="Verdana" panose="020B0604030504040204" pitchFamily="34" charset="0"/>
      <p:regular r:id="rId38"/>
      <p:bold r:id="rId39"/>
      <p:italic r:id="rId40"/>
      <p:boldItalic r:id="rId41"/>
    </p:embeddedFont>
    <p:embeddedFont>
      <p:font typeface="Arial Narrow" panose="020B0606020202030204" pitchFamily="34" charset="0"/>
      <p:regular r:id="rId42"/>
      <p:bold r:id="rId43"/>
      <p:italic r:id="rId44"/>
      <p:boldItalic r:id="rId45"/>
    </p:embeddedFont>
    <p:embeddedFont>
      <p:font typeface="MS PGothic" panose="020B0600070205080204" pitchFamily="34" charset="-128"/>
      <p:regular r:id="rId46"/>
    </p:embeddedFont>
    <p:embeddedFont>
      <p:font typeface="Agency FB" panose="020B0503020202020204" pitchFamily="34" charset="0"/>
      <p:regular r:id="rId47"/>
      <p:bold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libri Light" panose="020F0302020204030204" pitchFamily="34" charset="0"/>
      <p:regular r:id="rId53"/>
      <p:italic r:id="rId5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nne Goldin" initials="LG" lastIdx="2" clrIdx="0">
    <p:extLst>
      <p:ext uri="{19B8F6BF-5375-455C-9EA6-DF929625EA0E}">
        <p15:presenceInfo xmlns:p15="http://schemas.microsoft.com/office/powerpoint/2012/main" userId="S-1-5-21-789646760-378479060-1264475144-1163" providerId="AD"/>
      </p:ext>
    </p:extLst>
  </p:cmAuthor>
  <p:cmAuthor id="2" name="lawrence leiter" initials="LAL" lastIdx="17" clrIdx="1"/>
  <p:cmAuthor id="3" name="Fairbairn, Molly" initials="FM" lastIdx="16" clrIdx="2">
    <p:extLst>
      <p:ext uri="{19B8F6BF-5375-455C-9EA6-DF929625EA0E}">
        <p15:presenceInfo xmlns:p15="http://schemas.microsoft.com/office/powerpoint/2012/main" userId="S-1-5-21-379614923-3435630508-3781305282-48018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DCF8"/>
    <a:srgbClr val="F5F2FC"/>
    <a:srgbClr val="451C6A"/>
    <a:srgbClr val="967A98"/>
    <a:srgbClr val="A687A8"/>
    <a:srgbClr val="B492B6"/>
    <a:srgbClr val="BFACEE"/>
    <a:srgbClr val="3F1D93"/>
    <a:srgbClr val="5829CD"/>
    <a:srgbClr val="0A9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47" autoAdjust="0"/>
    <p:restoredTop sz="88674" autoAdjust="0"/>
  </p:normalViewPr>
  <p:slideViewPr>
    <p:cSldViewPr snapToGrid="0">
      <p:cViewPr varScale="1">
        <p:scale>
          <a:sx n="59" d="100"/>
          <a:sy n="59" d="100"/>
        </p:scale>
        <p:origin x="109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24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14.fntdata"/><Relationship Id="rId3" Type="http://schemas.openxmlformats.org/officeDocument/2006/relationships/slideMaster" Target="slideMasters/slideMaster2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51118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36-4339-87A4-D575043062DB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836-4339-87A4-D575043062D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836-4339-87A4-D575043062D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836-4339-87A4-D575043062DB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</c:v>
                </c:pt>
                <c:pt idx="1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836-4339-87A4-D575043062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51118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36-4339-87A4-D575043062DB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836-4339-87A4-D575043062D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836-4339-87A4-D575043062D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836-4339-87A4-D575043062DB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</c:v>
                </c:pt>
                <c:pt idx="1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836-4339-87A4-D575043062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025789389962602E-2"/>
          <c:y val="3.5339767017124699E-2"/>
          <c:w val="0.885417561441183"/>
          <c:h val="0.86759271896435797"/>
        </c:manualLayout>
      </c:layout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D87-4A19-B63B-30AEDF35B254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D87-4A19-B63B-30AEDF35B254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D87-4A19-B63B-30AEDF35B254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D87-4A19-B63B-30AEDF35B254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D87-4A19-B63B-30AEDF35B254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hade val="51000"/>
                      <a:satMod val="130000"/>
                    </a:schemeClr>
                  </a:gs>
                  <a:gs pos="80000">
                    <a:schemeClr val="accent6">
                      <a:shade val="93000"/>
                      <a:satMod val="130000"/>
                    </a:schemeClr>
                  </a:gs>
                  <a:gs pos="100000">
                    <a:schemeClr val="accent6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8D87-4A19-B63B-30AEDF35B254}"/>
              </c:ext>
            </c:extLst>
          </c:dPt>
          <c:dPt>
            <c:idx val="6"/>
            <c:bubble3D val="0"/>
            <c:spPr>
              <a:solidFill>
                <a:srgbClr val="451C6A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8D87-4A19-B63B-30AEDF35B254}"/>
              </c:ext>
            </c:extLst>
          </c:dPt>
          <c:dLbls>
            <c:dLbl>
              <c:idx val="1"/>
              <c:layout>
                <c:manualLayout>
                  <c:x val="0.128316034359341"/>
                  <c:y val="0.19668151632120501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Patient history</a:t>
                    </a:r>
                  </a:p>
                  <a:p>
                    <a:r>
                      <a:rPr lang="en-US" dirty="0"/>
                      <a:t>(91%)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D87-4A19-B63B-30AEDF35B254}"/>
                </c:ext>
              </c:extLst>
            </c:dLbl>
            <c:dLbl>
              <c:idx val="2"/>
              <c:layout>
                <c:manualLayout>
                  <c:x val="0"/>
                  <c:y val="5.8429292952009403E-2"/>
                </c:manualLayout>
              </c:layout>
              <c:tx>
                <c:rich>
                  <a:bodyPr/>
                  <a:lstStyle/>
                  <a:p>
                    <a:r>
                      <a:rPr lang="en-CA"/>
                      <a:t>CEC review of baseline records (7%)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D87-4A19-B63B-30AEDF35B254}"/>
                </c:ext>
              </c:extLst>
            </c:dLbl>
            <c:dLbl>
              <c:idx val="3"/>
              <c:layout>
                <c:manualLayout>
                  <c:x val="-0.106823401336197"/>
                  <c:y val="0.120430153936364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Baseline lab measurement (2%)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D87-4A19-B63B-30AEDF35B254}"/>
                </c:ext>
              </c:extLst>
            </c:dLbl>
            <c:dLbl>
              <c:idx val="4"/>
              <c:layout>
                <c:manualLayout>
                  <c:x val="6.7849956255468094E-2"/>
                  <c:y val="-0.18305902883492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defRPr>
                    </a:pPr>
                    <a:r>
                      <a:rPr lang="en-US" sz="1400" dirty="0">
                        <a:solidFill>
                          <a:schemeClr val="bg1"/>
                        </a:solidFill>
                      </a:rPr>
                      <a:t>Prediabetes</a:t>
                    </a:r>
                  </a:p>
                  <a:p>
                    <a:pPr>
                      <a:defRPr sz="1400" b="1">
                        <a:solidFill>
                          <a:schemeClr val="bg1"/>
                        </a:solidFill>
                        <a:latin typeface="Arial Narrow" panose="020B0606020202030204" pitchFamily="34" charset="0"/>
                      </a:defRPr>
                    </a:pPr>
                    <a:r>
                      <a:rPr lang="en-US" sz="1400" dirty="0">
                        <a:solidFill>
                          <a:schemeClr val="bg1"/>
                        </a:solidFill>
                      </a:rPr>
                      <a:t>N=</a:t>
                    </a:r>
                    <a:fld id="{5A847436-C054-427E-AEAA-5632CA239988}" type="VALUE">
                      <a:rPr lang="en-US" sz="1400" smtClean="0">
                        <a:solidFill>
                          <a:schemeClr val="bg1"/>
                        </a:solidFill>
                      </a:rPr>
                      <a:pPr>
                        <a:defRPr sz="1400" b="1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defRPr>
                      </a:pPr>
                      <a:t>[VALUE]</a:t>
                    </a:fld>
                    <a:endParaRPr lang="en-US" sz="1400" dirty="0">
                      <a:solidFill>
                        <a:schemeClr val="bg1"/>
                      </a:solidFill>
                    </a:endParaRPr>
                  </a:p>
                  <a:p>
                    <a:pPr>
                      <a:defRPr sz="1400" b="1">
                        <a:solidFill>
                          <a:schemeClr val="bg1"/>
                        </a:solidFill>
                        <a:latin typeface="Arial Narrow" panose="020B0606020202030204" pitchFamily="34" charset="0"/>
                      </a:defRPr>
                    </a:pPr>
                    <a:r>
                      <a:rPr lang="en-US" sz="1400" dirty="0">
                        <a:solidFill>
                          <a:schemeClr val="bg1"/>
                        </a:solidFill>
                      </a:rPr>
                      <a:t>38%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8D87-4A19-B63B-30AEDF35B254}"/>
                </c:ext>
              </c:extLst>
            </c:dLbl>
            <c:dLbl>
              <c:idx val="5"/>
              <c:layout>
                <c:manualLayout>
                  <c:x val="9.6497123465627402E-2"/>
                  <c:y val="0.184360180482188"/>
                </c:manualLayout>
              </c:layout>
              <c:tx>
                <c:rich>
                  <a:bodyPr/>
                  <a:lstStyle/>
                  <a:p>
                    <a:r>
                      <a:rPr lang="en-US" sz="1400"/>
                      <a:t>Normoglycemia</a:t>
                    </a:r>
                  </a:p>
                  <a:p>
                    <a:r>
                      <a:rPr lang="en-US" sz="1400"/>
                      <a:t>N=</a:t>
                    </a:r>
                    <a:fld id="{FDBEBC26-D602-4B62-B2E2-CA871920E368}" type="VALUE">
                      <a:rPr lang="en-US" sz="1400" smtClean="0"/>
                      <a:pPr/>
                      <a:t>[VALUE]</a:t>
                    </a:fld>
                    <a:endParaRPr lang="en-US" sz="1400"/>
                  </a:p>
                  <a:p>
                    <a:r>
                      <a:rPr lang="en-US" sz="1400"/>
                      <a:t>22%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8D87-4A19-B63B-30AEDF35B254}"/>
                </c:ext>
              </c:extLst>
            </c:dLbl>
            <c:dLbl>
              <c:idx val="6"/>
              <c:layout>
                <c:manualLayout>
                  <c:x val="-0.152022853203956"/>
                  <c:y val="8.5880944591885304E-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defRPr>
                    </a:pPr>
                    <a:r>
                      <a:rPr lang="en-US" sz="1400">
                        <a:solidFill>
                          <a:schemeClr val="bg1"/>
                        </a:solidFill>
                      </a:rPr>
                      <a:t>Diabetes</a:t>
                    </a:r>
                  </a:p>
                  <a:p>
                    <a:pPr>
                      <a:defRPr sz="1400" b="1">
                        <a:solidFill>
                          <a:schemeClr val="bg1"/>
                        </a:solidFill>
                        <a:latin typeface="Arial Narrow" panose="020B0606020202030204" pitchFamily="34" charset="0"/>
                      </a:defRPr>
                    </a:pPr>
                    <a:r>
                      <a:rPr lang="en-US" sz="1400">
                        <a:solidFill>
                          <a:schemeClr val="bg1"/>
                        </a:solidFill>
                      </a:rPr>
                      <a:t>N=</a:t>
                    </a:r>
                    <a:fld id="{F944B840-43F7-4916-9E44-683333121698}" type="VALUE">
                      <a:rPr lang="en-US" sz="1400" smtClean="0">
                        <a:solidFill>
                          <a:schemeClr val="bg1"/>
                        </a:solidFill>
                      </a:rPr>
                      <a:pPr>
                        <a:defRPr sz="1400" b="1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defRPr>
                      </a:pPr>
                      <a:t>[VALUE]</a:t>
                    </a:fld>
                    <a:endParaRPr lang="en-US" sz="1400">
                      <a:solidFill>
                        <a:schemeClr val="bg1"/>
                      </a:solidFill>
                    </a:endParaRPr>
                  </a:p>
                  <a:p>
                    <a:pPr>
                      <a:defRPr sz="1400" b="1">
                        <a:solidFill>
                          <a:schemeClr val="bg1"/>
                        </a:solidFill>
                        <a:latin typeface="Arial Narrow" panose="020B0606020202030204" pitchFamily="34" charset="0"/>
                      </a:defRPr>
                    </a:pPr>
                    <a:r>
                      <a:rPr lang="en-US" sz="1400">
                        <a:solidFill>
                          <a:schemeClr val="bg1"/>
                        </a:solidFill>
                      </a:rPr>
                      <a:t>40%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Arial Narrow" panose="020B060602020203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8D87-4A19-B63B-30AEDF35B2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bg1">
                      <a:lumMod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1">
                  <c:v>eCRF</c:v>
                </c:pt>
                <c:pt idx="2">
                  <c:v>CEC</c:v>
                </c:pt>
                <c:pt idx="3">
                  <c:v>Labs</c:v>
                </c:pt>
                <c:pt idx="4">
                  <c:v>PreDM</c:v>
                </c:pt>
                <c:pt idx="5">
                  <c:v>Normo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1">
                  <c:v>10081</c:v>
                </c:pt>
                <c:pt idx="2">
                  <c:v>784</c:v>
                </c:pt>
                <c:pt idx="3">
                  <c:v>166</c:v>
                </c:pt>
                <c:pt idx="4">
                  <c:v>10344</c:v>
                </c:pt>
                <c:pt idx="5">
                  <c:v>6189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D87-4A19-B63B-30AEDF35B2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plitType val="cust"/>
        <c:custSplit>
          <c:secondPiePt val="1"/>
          <c:secondPiePt val="2"/>
          <c:secondPiePt val="3"/>
        </c:custSplit>
        <c:secondPieSize val="75"/>
        <c:serLines>
          <c:spPr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4D0470-1A6D-43CF-A432-B388F12527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98F65-E05A-4358-A15F-82422B6317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B2E46-1E63-4C79-8A21-1396A4A246D4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1A6CE7-F6E1-4A13-88C6-429C4B1D65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A7B4E-DAE7-46CE-9291-568F9ACB99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ABB4C-30D5-4DA7-9AB2-822CF8428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068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2BCCA-7487-4FDA-A785-D2619AC4F4A4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310FC-D5D5-4DDD-85C1-086E0E1F3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4867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83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46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02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/>
              <a:t>For discussion – based on guideline recommendations an addition of a PCSK9 inhibitor should be considered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79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310FC-D5D5-4DDD-85C1-086E0E1F3C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470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310FC-D5D5-4DDD-85C1-086E0E1F3C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9067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310FC-D5D5-4DDD-85C1-086E0E1F3C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0260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310FC-D5D5-4DDD-85C1-086E0E1F3C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427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310FC-D5D5-4DDD-85C1-086E0E1F3C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191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/>
              <a:t>Speaker’s Notes:</a:t>
            </a:r>
          </a:p>
          <a:p>
            <a:endParaRPr lang="en-CA" sz="2000" b="1" dirty="0"/>
          </a:p>
          <a:p>
            <a:r>
              <a:rPr lang="en-CA" dirty="0"/>
              <a:t>Cross-sectional study recruited 2436 outpatients 45 years of age or older who were treated with statins by 232 physicians from 10 provinces; all underwent clinical examination and had their latest fasting lipid values while on statin therapy recorded. </a:t>
            </a:r>
          </a:p>
          <a:p>
            <a:r>
              <a:rPr lang="en-CA" dirty="0"/>
              <a:t>The authors concluded that this observational study highlights the need for  more  intensive  treatment  of  lipid  abnormalities,  particularly  among high-risk patients.</a:t>
            </a:r>
          </a:p>
          <a:p>
            <a:r>
              <a:rPr lang="en-CA" dirty="0"/>
              <a:t>Further, the findings suggest the possibility that, in addition to optimizing adherence, there remains an important need to titrate current statin therapy to higher doses and potentially use a combination of lipid-modifying treatments (once the statin dose has been truly maximized)  to  further  bridge  the  gap  between  evidence-based  medicine and current Canadian practice</a:t>
            </a:r>
          </a:p>
          <a:p>
            <a:endParaRPr lang="en-CA" dirty="0"/>
          </a:p>
          <a:p>
            <a:endParaRPr lang="en-CA" dirty="0"/>
          </a:p>
          <a:p>
            <a:r>
              <a:rPr lang="en-CA" b="1" dirty="0"/>
              <a:t>Reference:</a:t>
            </a:r>
          </a:p>
          <a:p>
            <a:r>
              <a:rPr lang="en-CA" dirty="0"/>
              <a:t>Goodman SG, et al., on behalf of the DYSIS Canadian Investigators. Prevalence of dyslipidemia in statin-treated patients in Canada: Results of the </a:t>
            </a:r>
            <a:r>
              <a:rPr lang="en-CA" dirty="0" err="1"/>
              <a:t>DYSlipidemia</a:t>
            </a:r>
            <a:r>
              <a:rPr lang="en-CA" dirty="0"/>
              <a:t> International Study (DYSIS). Can J </a:t>
            </a:r>
            <a:r>
              <a:rPr lang="en-CA" dirty="0" err="1"/>
              <a:t>Cardiol</a:t>
            </a:r>
            <a:r>
              <a:rPr lang="en-CA" dirty="0"/>
              <a:t> 2010;26(9):e330-e335.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17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310FC-D5D5-4DDD-85C1-086E0E1F3C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23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98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465">
              <a:spcBef>
                <a:spcPct val="0"/>
              </a:spcBef>
            </a:pPr>
            <a:r>
              <a:rPr lang="en-CA" b="1" dirty="0"/>
              <a:t>Notes: </a:t>
            </a:r>
            <a:endParaRPr lang="en-US" b="1" dirty="0"/>
          </a:p>
          <a:p>
            <a:pPr defTabSz="432465">
              <a:spcBef>
                <a:spcPct val="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310FC-D5D5-4DDD-85C1-086E0E1F3C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6934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465">
              <a:spcBef>
                <a:spcPct val="0"/>
              </a:spcBef>
            </a:pPr>
            <a:r>
              <a:rPr lang="en-CA" b="1" dirty="0"/>
              <a:t>Notes: </a:t>
            </a:r>
            <a:endParaRPr lang="en-US" b="1" dirty="0"/>
          </a:p>
          <a:p>
            <a:pPr defTabSz="432465">
              <a:spcBef>
                <a:spcPct val="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310FC-D5D5-4DDD-85C1-086E0E1F3C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0958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465">
              <a:spcBef>
                <a:spcPct val="0"/>
              </a:spcBef>
            </a:pPr>
            <a:r>
              <a:rPr lang="en-CA" b="1" dirty="0"/>
              <a:t>Notes: </a:t>
            </a:r>
            <a:endParaRPr lang="en-US" b="1" dirty="0"/>
          </a:p>
          <a:p>
            <a:pPr defTabSz="432465">
              <a:spcBef>
                <a:spcPct val="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310FC-D5D5-4DDD-85C1-086E0E1F3C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089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465">
              <a:spcBef>
                <a:spcPct val="0"/>
              </a:spcBef>
            </a:pPr>
            <a:r>
              <a:rPr lang="en-CA" b="1" dirty="0"/>
              <a:t>Notes: </a:t>
            </a:r>
            <a:endParaRPr lang="en-US" b="1" dirty="0"/>
          </a:p>
          <a:p>
            <a:pPr defTabSz="432465">
              <a:spcBef>
                <a:spcPct val="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310FC-D5D5-4DDD-85C1-086E0E1F3C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5557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465">
              <a:spcBef>
                <a:spcPct val="0"/>
              </a:spcBef>
            </a:pPr>
            <a:r>
              <a:rPr lang="en-CA" b="1" dirty="0"/>
              <a:t>Notes: </a:t>
            </a:r>
            <a:endParaRPr lang="en-US" b="1" dirty="0"/>
          </a:p>
          <a:p>
            <a:pPr defTabSz="432465">
              <a:spcBef>
                <a:spcPct val="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310FC-D5D5-4DDD-85C1-086E0E1F3C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383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465">
              <a:spcBef>
                <a:spcPct val="0"/>
              </a:spcBef>
            </a:pPr>
            <a:r>
              <a:rPr lang="en-CA" b="1" dirty="0"/>
              <a:t>Notes: </a:t>
            </a:r>
            <a:endParaRPr lang="en-US" b="1" dirty="0"/>
          </a:p>
          <a:p>
            <a:pPr defTabSz="432465">
              <a:spcBef>
                <a:spcPct val="0"/>
              </a:spcBef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solidFill>
                  <a:srgbClr val="000000"/>
                </a:solidFill>
                <a:latin typeface="arial" panose="020B0604020202020204" pitchFamily="34" charset="0"/>
              </a:rPr>
              <a:t> Levels of HbA</a:t>
            </a:r>
            <a:r>
              <a:rPr lang="en-CA" baseline="-25000" dirty="0">
                <a:solidFill>
                  <a:srgbClr val="000000"/>
                </a:solidFill>
                <a:latin typeface="arial" panose="020B0604020202020204" pitchFamily="34" charset="0"/>
              </a:rPr>
              <a:t>1c</a:t>
            </a:r>
            <a:r>
              <a:rPr lang="en-CA" dirty="0">
                <a:solidFill>
                  <a:srgbClr val="000000"/>
                </a:solidFill>
                <a:latin typeface="arial" panose="020B0604020202020204" pitchFamily="34" charset="0"/>
              </a:rPr>
              <a:t> and FPG were similar between the evolocumab and placebo groups over time in patients with diabetes, prediabetes, or </a:t>
            </a:r>
            <a:r>
              <a:rPr lang="en-CA" dirty="0" err="1">
                <a:solidFill>
                  <a:srgbClr val="000000"/>
                </a:solidFill>
                <a:latin typeface="arial" panose="020B0604020202020204" pitchFamily="34" charset="0"/>
              </a:rPr>
              <a:t>normoglycaemia</a:t>
            </a:r>
            <a:r>
              <a:rPr lang="en-CA" dirty="0">
                <a:solidFill>
                  <a:srgbClr val="000000"/>
                </a:solidFill>
                <a:latin typeface="arial" panose="020B0604020202020204" pitchFamily="34" charset="0"/>
              </a:rPr>
              <a:t>. 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310FC-D5D5-4DDD-85C1-086E0E1F3C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3313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465">
              <a:spcBef>
                <a:spcPct val="0"/>
              </a:spcBef>
            </a:pPr>
            <a:r>
              <a:rPr lang="en-CA" b="1" dirty="0"/>
              <a:t>Notes: </a:t>
            </a:r>
            <a:endParaRPr lang="en-US" b="1" dirty="0"/>
          </a:p>
          <a:p>
            <a:pPr defTabSz="432465">
              <a:spcBef>
                <a:spcPct val="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310FC-D5D5-4DDD-85C1-086E0E1F3C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64750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465">
              <a:spcBef>
                <a:spcPct val="0"/>
              </a:spcBef>
            </a:pPr>
            <a:r>
              <a:rPr lang="en-CA" b="1" dirty="0"/>
              <a:t>Notes: </a:t>
            </a:r>
            <a:endParaRPr lang="en-US" b="1" dirty="0"/>
          </a:p>
          <a:p>
            <a:pPr defTabSz="432465">
              <a:spcBef>
                <a:spcPct val="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310FC-D5D5-4DDD-85C1-086E0E1F3C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3668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465">
              <a:spcBef>
                <a:spcPct val="0"/>
              </a:spcBef>
            </a:pPr>
            <a:r>
              <a:rPr lang="en-CA" b="1" dirty="0"/>
              <a:t>Notes: </a:t>
            </a:r>
            <a:endParaRPr lang="en-US" b="1" dirty="0"/>
          </a:p>
          <a:p>
            <a:pPr defTabSz="432465">
              <a:spcBef>
                <a:spcPct val="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310FC-D5D5-4DDD-85C1-086E0E1F3C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6687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465">
              <a:spcBef>
                <a:spcPct val="0"/>
              </a:spcBef>
            </a:pPr>
            <a:r>
              <a:rPr lang="en-CA" b="1" dirty="0"/>
              <a:t>Notes: </a:t>
            </a:r>
            <a:endParaRPr lang="en-US" b="1" dirty="0"/>
          </a:p>
          <a:p>
            <a:pPr defTabSz="432465">
              <a:spcBef>
                <a:spcPct val="0"/>
              </a:spcBef>
            </a:pPr>
            <a:endParaRPr lang="en-US" dirty="0"/>
          </a:p>
          <a:p>
            <a:r>
              <a:rPr lang="en-US" b="1" dirty="0"/>
              <a:t>Treatment Algorithm:</a:t>
            </a:r>
          </a:p>
          <a:p>
            <a:endParaRPr lang="en-US" dirty="0"/>
          </a:p>
          <a:p>
            <a:r>
              <a:rPr lang="en-US" dirty="0"/>
              <a:t>Discuss Behavioral Modifications:</a:t>
            </a:r>
          </a:p>
          <a:p>
            <a:r>
              <a:rPr lang="en-US" dirty="0"/>
              <a:t>We recommend combining low-risk lifestyle </a:t>
            </a:r>
            <a:r>
              <a:rPr lang="en-US" dirty="0" err="1"/>
              <a:t>behaviours</a:t>
            </a:r>
            <a:r>
              <a:rPr lang="en-US" dirty="0"/>
              <a:t> that include achieving and maintaining a healthy body weight, healthy diet, regular physical activity, moderate alcohol consumption, and moderate sleep duration to achieve maximal CVD risk reduction (Strong Recommendation; High-Quality Evidence).</a:t>
            </a:r>
          </a:p>
          <a:p>
            <a:endParaRPr lang="en-US" dirty="0"/>
          </a:p>
          <a:p>
            <a:r>
              <a:rPr lang="en-US" dirty="0"/>
              <a:t>Values and preferences. Low-risk lifestyle </a:t>
            </a:r>
            <a:r>
              <a:rPr lang="en-US" dirty="0" err="1"/>
              <a:t>behaviours</a:t>
            </a:r>
            <a:r>
              <a:rPr lang="en-US" dirty="0"/>
              <a:t> are variably defined as follows: a healthy body weight (body mass index of 18.5-25 to &lt; 30 kg/m2 or waist circumference of &lt; 88 cm for women or &lt; 95 to &lt; 102 cm for men), healthy diet (higher fruits and vegetables Mediterranean dietary pattern), regular physical activity (1 time per week to 40 min/d plus 1 h/</a:t>
            </a:r>
            <a:r>
              <a:rPr lang="en-US" dirty="0" err="1"/>
              <a:t>wk</a:t>
            </a:r>
            <a:r>
              <a:rPr lang="en-US" dirty="0"/>
              <a:t> of intense exercise), smoking cessation (never smoked to smoking cessation for &gt; 12 months), moderate alcohol consumption ( 12-14 g/</a:t>
            </a:r>
            <a:r>
              <a:rPr lang="en-US" dirty="0" err="1"/>
              <a:t>mo</a:t>
            </a:r>
            <a:r>
              <a:rPr lang="en-US" dirty="0"/>
              <a:t> to 46 g/d), and moderate sleep duration (6-8 hours per night). Individuals can achieve benefits in a dose-dependent manner.</a:t>
            </a:r>
          </a:p>
          <a:p>
            <a:endParaRPr lang="en-US" dirty="0"/>
          </a:p>
          <a:p>
            <a:r>
              <a:rPr lang="en-US" dirty="0"/>
              <a:t>Statin indication conditions:</a:t>
            </a:r>
          </a:p>
          <a:p>
            <a:r>
              <a:rPr lang="en-US" dirty="0"/>
              <a:t>Clinical Atherosclerosis:</a:t>
            </a:r>
          </a:p>
          <a:p>
            <a:r>
              <a:rPr lang="en-US" dirty="0"/>
              <a:t>Myocardial Infarction</a:t>
            </a:r>
          </a:p>
          <a:p>
            <a:r>
              <a:rPr lang="en-US" dirty="0"/>
              <a:t>Acute Coronary </a:t>
            </a:r>
            <a:r>
              <a:rPr lang="en-US" dirty="0" err="1"/>
              <a:t>Sydromes</a:t>
            </a:r>
            <a:endParaRPr lang="en-US" dirty="0"/>
          </a:p>
          <a:p>
            <a:r>
              <a:rPr lang="en-US" dirty="0"/>
              <a:t>Stable Angina</a:t>
            </a:r>
          </a:p>
          <a:p>
            <a:r>
              <a:rPr lang="en-US" dirty="0"/>
              <a:t>Documented Coronary Disease by angiography (&gt;10% </a:t>
            </a:r>
            <a:r>
              <a:rPr lang="en-US" dirty="0" err="1"/>
              <a:t>stenoses</a:t>
            </a:r>
            <a:r>
              <a:rPr lang="en-US" dirty="0"/>
              <a:t>)</a:t>
            </a:r>
          </a:p>
          <a:p>
            <a:r>
              <a:rPr lang="en-US" dirty="0"/>
              <a:t>Stroke</a:t>
            </a:r>
          </a:p>
          <a:p>
            <a:r>
              <a:rPr lang="en-US" dirty="0"/>
              <a:t>TIA</a:t>
            </a:r>
          </a:p>
          <a:p>
            <a:r>
              <a:rPr lang="en-US" dirty="0"/>
              <a:t>Documented Carotid Disease</a:t>
            </a:r>
          </a:p>
          <a:p>
            <a:r>
              <a:rPr lang="en-US" dirty="0"/>
              <a:t>Peripheral Artery Disease</a:t>
            </a:r>
          </a:p>
          <a:p>
            <a:r>
              <a:rPr lang="en-US" dirty="0"/>
              <a:t>Claudication and/or ABI &lt; 0.9</a:t>
            </a:r>
          </a:p>
          <a:p>
            <a:endParaRPr lang="en-US" dirty="0"/>
          </a:p>
          <a:p>
            <a:r>
              <a:rPr lang="en-US" dirty="0"/>
              <a:t>Abdominal Aortic Aneurysm:</a:t>
            </a:r>
          </a:p>
          <a:p>
            <a:r>
              <a:rPr lang="en-US" dirty="0"/>
              <a:t>Abdominal Aorta &gt; 3.0 cm or</a:t>
            </a:r>
          </a:p>
          <a:p>
            <a:r>
              <a:rPr lang="en-US" dirty="0"/>
              <a:t>Previous aneurysm </a:t>
            </a:r>
            <a:r>
              <a:rPr lang="en-US" dirty="0" err="1"/>
              <a:t>surgey</a:t>
            </a:r>
            <a:endParaRPr lang="en-US" dirty="0"/>
          </a:p>
          <a:p>
            <a:endParaRPr lang="en-US" dirty="0"/>
          </a:p>
          <a:p>
            <a:r>
              <a:rPr lang="en-US" dirty="0"/>
              <a:t>Diabetes Mellitus:</a:t>
            </a:r>
          </a:p>
          <a:p>
            <a:r>
              <a:rPr lang="en-US" dirty="0"/>
              <a:t> 40 years of age or </a:t>
            </a:r>
          </a:p>
          <a:p>
            <a:r>
              <a:rPr lang="en-US" dirty="0"/>
              <a:t>&gt; 15 years duration and age ≥ 30 years or</a:t>
            </a:r>
          </a:p>
          <a:p>
            <a:r>
              <a:rPr lang="en-US" dirty="0"/>
              <a:t>Microvascular complications</a:t>
            </a:r>
          </a:p>
          <a:p>
            <a:endParaRPr lang="en-US" dirty="0"/>
          </a:p>
          <a:p>
            <a:r>
              <a:rPr lang="en-US" dirty="0"/>
              <a:t>Chronic Kidney Disease:</a:t>
            </a:r>
          </a:p>
          <a:p>
            <a:r>
              <a:rPr lang="en-US" dirty="0"/>
              <a:t>&gt; 3 months duration and</a:t>
            </a:r>
          </a:p>
          <a:p>
            <a:r>
              <a:rPr lang="en-US" dirty="0"/>
              <a:t>ACR &gt; 3.0 mg/mmol or</a:t>
            </a:r>
          </a:p>
          <a:p>
            <a:r>
              <a:rPr lang="en-US" dirty="0"/>
              <a:t>eGFR &lt; 60 mL/min/1.73 m2</a:t>
            </a:r>
          </a:p>
          <a:p>
            <a:endParaRPr lang="en-US" dirty="0"/>
          </a:p>
          <a:p>
            <a:r>
              <a:rPr lang="en-US" dirty="0"/>
              <a:t>LDL-C ≥ 5.0 mmol/L: </a:t>
            </a:r>
          </a:p>
          <a:p>
            <a:r>
              <a:rPr lang="en-US" dirty="0"/>
              <a:t>LDL-C ≥ 5.0 mmol/L or</a:t>
            </a:r>
          </a:p>
          <a:p>
            <a:r>
              <a:rPr lang="en-US" dirty="0"/>
              <a:t>Document Familial hypercholesterolemia</a:t>
            </a:r>
          </a:p>
          <a:p>
            <a:r>
              <a:rPr lang="en-US" dirty="0"/>
              <a:t>Excluded 2nd causes</a:t>
            </a:r>
          </a:p>
          <a:p>
            <a:endParaRPr lang="en-US" dirty="0"/>
          </a:p>
          <a:p>
            <a:r>
              <a:rPr lang="en-US" dirty="0"/>
              <a:t>Treat to target approach:</a:t>
            </a:r>
          </a:p>
          <a:p>
            <a:r>
              <a:rPr lang="en-US" dirty="0"/>
              <a:t>We recommend a treat-to-target approach in the management of dyslipidemia to mitigate CVD risk (Strong Recommendation; Moderate-Quality Evidence).</a:t>
            </a:r>
          </a:p>
          <a:p>
            <a:r>
              <a:rPr lang="en-US" dirty="0"/>
              <a:t>Statin-indicated conditions</a:t>
            </a:r>
          </a:p>
          <a:p>
            <a:r>
              <a:rPr lang="en-US" dirty="0"/>
              <a:t>1. We recommend a target LDL-C level consistently &lt; 2.0 mmol/L or &gt; 50% reduction of LDL-C for individuals</a:t>
            </a:r>
          </a:p>
          <a:p>
            <a:r>
              <a:rPr lang="en-US" dirty="0"/>
              <a:t>for whom treatment is initiated to decrease the risk of CVD events and mortality (Strong Recommendation; Moderate-Quality Evidence). Alternative target variables are </a:t>
            </a:r>
            <a:r>
              <a:rPr lang="en-US" dirty="0" err="1"/>
              <a:t>apoB</a:t>
            </a:r>
            <a:r>
              <a:rPr lang="en-US" dirty="0"/>
              <a:t> &lt; 0.8 g/L or non- HDL-C &lt; 2.6 mmol/L (Strong Recommendation; Moderate-Quality Evidence).</a:t>
            </a:r>
          </a:p>
          <a:p>
            <a:r>
              <a:rPr lang="en-US" dirty="0"/>
              <a:t>2. We recommend a &gt; 50% reduction of LDL-C for patients with LDL-C &gt; 5.0 mmol/L in individuals for whom treatment is initiated to decrease the risk of CVD events and mortality (Strong Recommendation; Moderate-Quality Evidence).</a:t>
            </a:r>
          </a:p>
          <a:p>
            <a:r>
              <a:rPr lang="en-US" dirty="0"/>
              <a:t>Values and preferences. On the basis of the IMPROVE-IT trial, for those with a recent acute coronary syndrome and established coronary disease consideration should be given to more aggressive targets (LDL-C &lt; 1.8 mmol/L or &gt; 50% reduction). This might require the combination of ezetimibe (or other </a:t>
            </a:r>
            <a:r>
              <a:rPr lang="en-US" dirty="0" err="1"/>
              <a:t>nonstatin</a:t>
            </a:r>
            <a:r>
              <a:rPr lang="en-US" dirty="0"/>
              <a:t> medications) with maximally tolerated statin. This would value more aggressive treatment in higher-risk individuals. Primary prevention conditions warranting therapy, all risk groups</a:t>
            </a:r>
          </a:p>
          <a:p>
            <a:r>
              <a:rPr lang="en-US" dirty="0"/>
              <a:t>3. We recommend a target LDL-C consistently &lt; 2.0 mmol/L or &gt; 50% reduction of LDL-C in individuals for whom treatment is initiated to decrease the risk of CVD events (Strong Recommendation; Moderate- Quality Evidence).</a:t>
            </a:r>
          </a:p>
          <a:p>
            <a:r>
              <a:rPr lang="en-US" dirty="0"/>
              <a:t>Alternative target variables are </a:t>
            </a:r>
            <a:r>
              <a:rPr lang="en-US" dirty="0" err="1"/>
              <a:t>apoB</a:t>
            </a:r>
            <a:r>
              <a:rPr lang="en-US" dirty="0"/>
              <a:t> &lt; 0.8 g/L or non-HDL-C &lt; 2.6 mmol/L (Strong Recommendation; Moderate-Quality Evidence).</a:t>
            </a:r>
          </a:p>
          <a:p>
            <a:r>
              <a:rPr lang="en-US" dirty="0"/>
              <a:t>Values and preferences. According to evidence from randomized trials in primary prevention, achieving these levels will reduce CVD events. The mortality reduction is statistically significant but modest (NNT = 250). Treatment in primary prevention values morbidity reduction preferentially.</a:t>
            </a:r>
          </a:p>
          <a:p>
            <a:endParaRPr lang="en-US" dirty="0"/>
          </a:p>
          <a:p>
            <a:r>
              <a:rPr lang="en-US" dirty="0"/>
              <a:t>Add-on therapy:</a:t>
            </a:r>
          </a:p>
          <a:p>
            <a:r>
              <a:rPr lang="en-US" dirty="0"/>
              <a:t>We recommend ezetimibe as second-line therapy to lower LDL-C levels in patients with clinical CVD if targets are not reached with maximally tolerated statin therapy (Strong Recommendation; High-Quality Evidence).</a:t>
            </a:r>
          </a:p>
          <a:p>
            <a:r>
              <a:rPr lang="en-US" dirty="0"/>
              <a:t>We recommend that niacin not be combined with statin therapy for CVD prevention in patients who have achieved LDL-C targets (Strong Recommendation; High-Quality Evidence).</a:t>
            </a:r>
          </a:p>
          <a:p>
            <a:r>
              <a:rPr lang="en-US" dirty="0"/>
              <a:t>Values and preferences. It remains unclear whether niacin offers CV benefits in other patient groups, such as those with LDL-C above target levels or those with low HDL-C or high triglyceride levels.</a:t>
            </a:r>
          </a:p>
          <a:p>
            <a:r>
              <a:rPr lang="en-US" dirty="0"/>
              <a:t>3. We recommend that fibrates not be combined with statin therapy for CVD event prevention in patients who have achieved LDL-C targets (Strong Recommendation; High-Quality Evidence).</a:t>
            </a:r>
          </a:p>
          <a:p>
            <a:r>
              <a:rPr lang="en-US" dirty="0"/>
              <a:t>Values and preferences. In subgroup analysis, patients with elevated triglyceride levels and low HDL-C levels might benefit from fibrate therapy.</a:t>
            </a:r>
          </a:p>
          <a:p>
            <a:r>
              <a:rPr lang="en-US" dirty="0"/>
              <a:t>4. We suggest that BASs be considered for LDL-C lowering in high-risk patients whose levels remain above target despite statin treatment with or without ezetimibe therapy (Conditional Recommendation; Low-Quality Evidence).</a:t>
            </a:r>
          </a:p>
          <a:p>
            <a:r>
              <a:rPr lang="en-US" dirty="0"/>
              <a:t>5. We suggest the use of PCSK9 inhibitors (evolocumab, alirocumab) to lower LDL-C for patients with heterozygous</a:t>
            </a:r>
          </a:p>
          <a:p>
            <a:r>
              <a:rPr lang="en-US" dirty="0"/>
              <a:t>familial hypercholesterolemia whose LDL-C level remains above target level despite maximally tolerated statin therapy (Conditional Recommendation; Moderate-Quality Evidence).</a:t>
            </a:r>
          </a:p>
          <a:p>
            <a:r>
              <a:rPr lang="en-US" dirty="0"/>
              <a:t>We suggest that evolocumab be combined with background therapy in patients with homozygous familial hypercholesterolemia and continued if LDL-C lowering is documented (Conditional Recommendation; Moderate-</a:t>
            </a:r>
          </a:p>
          <a:p>
            <a:r>
              <a:rPr lang="en-US" dirty="0"/>
              <a:t>Quality Evidence).</a:t>
            </a:r>
          </a:p>
          <a:p>
            <a:r>
              <a:rPr lang="en-US" dirty="0"/>
              <a:t>6. We suggest that PCSK9 inhibitors be considered to lower LDL-C level for patients with atherosclerotic CVD in those not at LDL-C goal despite maximally tolerated statin doses with or without ezetimibe therapy (Conditional Recommendation; Moderate-Quality Evidence).</a:t>
            </a:r>
          </a:p>
          <a:p>
            <a:r>
              <a:rPr lang="en-US" dirty="0"/>
              <a:t>Values and preferences. Definitive outcome trials with PCSK9 inhibitors are under way but have not yet been</a:t>
            </a:r>
          </a:p>
          <a:p>
            <a:r>
              <a:rPr lang="en-US" dirty="0"/>
              <a:t>completed. However, phase III efficacy trials show consistent reduction in LDL-C levels and reassuring trends</a:t>
            </a:r>
          </a:p>
          <a:p>
            <a:r>
              <a:rPr lang="en-US" dirty="0"/>
              <a:t>toward reduced CV events, although not powered for such. Because of the very high lifetime risk faced by patients</a:t>
            </a:r>
          </a:p>
          <a:p>
            <a:r>
              <a:rPr lang="en-US" dirty="0"/>
              <a:t>with familial hypercholesterolemia or ASCVD, clinicians should balance the anticipated benefits of robust LDL-C lowering with PCSK9 inhibitors against the lack of definitive outcomes data. </a:t>
            </a:r>
          </a:p>
          <a:p>
            <a:r>
              <a:rPr lang="en-US" dirty="0"/>
              <a:t>7. We suggest that </a:t>
            </a:r>
            <a:r>
              <a:rPr lang="en-US" dirty="0" err="1"/>
              <a:t>lomitapide</a:t>
            </a:r>
            <a:r>
              <a:rPr lang="en-US" dirty="0"/>
              <a:t> and </a:t>
            </a:r>
            <a:r>
              <a:rPr lang="en-US" dirty="0" err="1"/>
              <a:t>mipomersen</a:t>
            </a:r>
            <a:r>
              <a:rPr lang="en-US" dirty="0"/>
              <a:t> (not approved in Canada) might be considered exclusively in</a:t>
            </a:r>
          </a:p>
          <a:p>
            <a:r>
              <a:rPr lang="en-US" dirty="0"/>
              <a:t>patients with homozygous familial hypercholesterolemia (Conditional Recommendation; Moderate-Quality</a:t>
            </a:r>
          </a:p>
          <a:p>
            <a:r>
              <a:rPr lang="en-US" dirty="0"/>
              <a:t>Evidence).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310FC-D5D5-4DDD-85C1-086E0E1F3C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1266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580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135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dirty="0"/>
              <a:t>Notes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310FC-D5D5-4DDD-85C1-086E0E1F3C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726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91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/>
              <a:t>Correct Answer: MI &amp; Stent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20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1" dirty="0"/>
              <a:t>Correct Answer: Correct Answer: Nephropathy </a:t>
            </a:r>
          </a:p>
          <a:p>
            <a:endParaRPr lang="en-CA" b="1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984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78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09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/>
              <a:t>Correct Answer: Needs Improvement LDL-C is 2.4 mmol/L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86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0709" y="3043730"/>
            <a:ext cx="4104647" cy="2137870"/>
          </a:xfrm>
        </p:spPr>
        <p:txBody>
          <a:bodyPr lIns="0" tIns="0" rIns="0" bIns="0" anchor="b" anchorCtr="0">
            <a:noAutofit/>
          </a:bodyPr>
          <a:lstStyle>
            <a:lvl1pPr algn="l">
              <a:defRPr lang="en-US" sz="3001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60723" y="5357596"/>
            <a:ext cx="4111277" cy="738404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030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56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61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56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73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3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71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055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6681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0709" y="3043730"/>
            <a:ext cx="4104647" cy="2137870"/>
          </a:xfrm>
        </p:spPr>
        <p:txBody>
          <a:bodyPr lIns="0" tIns="0" rIns="0" bIns="0" anchor="b" anchorCtr="0">
            <a:noAutofit/>
          </a:bodyPr>
          <a:lstStyle>
            <a:lvl1pPr algn="l">
              <a:defRPr lang="en-US" sz="3001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60723" y="5357596"/>
            <a:ext cx="4111277" cy="738404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476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59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007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983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720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709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4" y="2870634"/>
            <a:ext cx="4449167" cy="711081"/>
          </a:xfrm>
        </p:spPr>
        <p:txBody>
          <a:bodyPr>
            <a:normAutofit/>
          </a:bodyPr>
          <a:lstStyle>
            <a:lvl1pPr algn="ctr">
              <a:defRPr sz="2701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04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5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98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28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4" y="2870634"/>
            <a:ext cx="4449167" cy="711081"/>
          </a:xfrm>
        </p:spPr>
        <p:txBody>
          <a:bodyPr>
            <a:normAutofit/>
          </a:bodyPr>
          <a:lstStyle>
            <a:lvl1pPr algn="ctr">
              <a:defRPr sz="2701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2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27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41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5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chemeClr val="bg1">
                <a:lumMod val="95000"/>
              </a:schemeClr>
            </a:gs>
            <a:gs pos="0">
              <a:schemeClr val="bg1"/>
            </a:gs>
            <a:gs pos="100000">
              <a:srgbClr val="E4DCF8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6"/>
            <a:ext cx="8229600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57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txStyles>
    <p:titleStyle>
      <a:lvl1pPr algn="l" defTabSz="914484" rtl="0" eaLnBrk="1" latinLnBrk="0" hangingPunct="1">
        <a:spcBef>
          <a:spcPct val="0"/>
        </a:spcBef>
        <a:buNone/>
        <a:defRPr sz="270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42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83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726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967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830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6pPr>
      <a:lvl7pPr marL="2972073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7pPr>
      <a:lvl8pPr marL="342931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8pPr>
      <a:lvl9pPr marL="3886556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6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7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1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5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chemeClr val="bg1">
                <a:lumMod val="95000"/>
              </a:schemeClr>
            </a:gs>
            <a:gs pos="0">
              <a:schemeClr val="bg1"/>
            </a:gs>
            <a:gs pos="100000">
              <a:srgbClr val="E4DCF8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3CE3D-C3E3-4197-A3A3-C5B17AD1AB5A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92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chemeClr val="bg1">
                <a:lumMod val="95000"/>
              </a:schemeClr>
            </a:gs>
            <a:gs pos="0">
              <a:schemeClr val="bg1"/>
            </a:gs>
            <a:gs pos="100000">
              <a:srgbClr val="E4DCF8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6"/>
            <a:ext cx="8229600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</p:sldLayoutIdLst>
  <p:txStyles>
    <p:titleStyle>
      <a:lvl1pPr algn="l" defTabSz="914484" rtl="0" eaLnBrk="1" latinLnBrk="0" hangingPunct="1">
        <a:spcBef>
          <a:spcPct val="0"/>
        </a:spcBef>
        <a:buNone/>
        <a:defRPr sz="270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42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83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726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967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830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6pPr>
      <a:lvl7pPr marL="2972073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7pPr>
      <a:lvl8pPr marL="342931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8pPr>
      <a:lvl9pPr marL="3886556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6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7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1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5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t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13" Type="http://schemas.openxmlformats.org/officeDocument/2006/relationships/image" Target="../media/image25.gif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12" Type="http://schemas.openxmlformats.org/officeDocument/2006/relationships/image" Target="../media/image24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gif"/><Relationship Id="rId4" Type="http://schemas.microsoft.com/office/2007/relationships/hdphoto" Target="../media/hdphoto2.wdp"/><Relationship Id="rId9" Type="http://schemas.openxmlformats.org/officeDocument/2006/relationships/image" Target="../media/image2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5" Type="http://schemas.openxmlformats.org/officeDocument/2006/relationships/chart" Target="../charts/chart3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7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8.5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9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0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2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t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C630CEB-3771-4CCB-A7E4-C4BC913ED6B9}"/>
              </a:ext>
            </a:extLst>
          </p:cNvPr>
          <p:cNvSpPr/>
          <p:nvPr/>
        </p:nvSpPr>
        <p:spPr>
          <a:xfrm>
            <a:off x="-8965" y="0"/>
            <a:ext cx="9157648" cy="1030941"/>
          </a:xfrm>
          <a:custGeom>
            <a:avLst/>
            <a:gdLst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44000 w 9144000"/>
              <a:gd name="connsiteY2" fmla="*/ 750627 h 750627"/>
              <a:gd name="connsiteX3" fmla="*/ 0 w 9144000"/>
              <a:gd name="connsiteY3" fmla="*/ 750627 h 750627"/>
              <a:gd name="connsiteX4" fmla="*/ 0 w 9144000"/>
              <a:gd name="connsiteY4" fmla="*/ 0 h 750627"/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30352 w 9144000"/>
              <a:gd name="connsiteY2" fmla="*/ 191069 h 750627"/>
              <a:gd name="connsiteX3" fmla="*/ 9144000 w 9144000"/>
              <a:gd name="connsiteY3" fmla="*/ 750627 h 750627"/>
              <a:gd name="connsiteX4" fmla="*/ 0 w 9144000"/>
              <a:gd name="connsiteY4" fmla="*/ 750627 h 750627"/>
              <a:gd name="connsiteX5" fmla="*/ 0 w 9144000"/>
              <a:gd name="connsiteY5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13648 w 9157648"/>
              <a:gd name="connsiteY4" fmla="*/ 750627 h 750627"/>
              <a:gd name="connsiteX5" fmla="*/ 0 w 9157648"/>
              <a:gd name="connsiteY5" fmla="*/ 150125 h 750627"/>
              <a:gd name="connsiteX6" fmla="*/ 13648 w 9157648"/>
              <a:gd name="connsiteY6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6387152 w 9157648"/>
              <a:gd name="connsiteY3" fmla="*/ 750627 h 750627"/>
              <a:gd name="connsiteX4" fmla="*/ 2811439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629099 w 9157648"/>
              <a:gd name="connsiteY3" fmla="*/ 491319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583141 w 9157648"/>
              <a:gd name="connsiteY6" fmla="*/ 50496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265529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6306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739407 w 9157648"/>
              <a:gd name="connsiteY6" fmla="*/ 45097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455368 w 9157648"/>
              <a:gd name="connsiteY6" fmla="*/ 35380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04863 w 9157648"/>
              <a:gd name="connsiteY6" fmla="*/ 528209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192811 w 9157648"/>
              <a:gd name="connsiteY4" fmla="*/ 713253 h 713253"/>
              <a:gd name="connsiteX5" fmla="*/ 3050628 w 9157648"/>
              <a:gd name="connsiteY5" fmla="*/ 710762 h 713253"/>
              <a:gd name="connsiteX6" fmla="*/ 2624796 w 9157648"/>
              <a:gd name="connsiteY6" fmla="*/ 553124 h 713253"/>
              <a:gd name="connsiteX7" fmla="*/ 2455368 w 9157648"/>
              <a:gd name="connsiteY7" fmla="*/ 353801 h 713253"/>
              <a:gd name="connsiteX8" fmla="*/ 2038798 w 9157648"/>
              <a:gd name="connsiteY8" fmla="*/ 156298 h 713253"/>
              <a:gd name="connsiteX9" fmla="*/ 0 w 9157648"/>
              <a:gd name="connsiteY9" fmla="*/ 150125 h 713253"/>
              <a:gd name="connsiteX10" fmla="*/ 13648 w 9157648"/>
              <a:gd name="connsiteY10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18755 w 9157648"/>
              <a:gd name="connsiteY4" fmla="*/ 351309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3667"/>
              <a:gd name="connsiteX1" fmla="*/ 9157648 w 9157648"/>
              <a:gd name="connsiteY1" fmla="*/ 0 h 713667"/>
              <a:gd name="connsiteX2" fmla="*/ 9144000 w 9157648"/>
              <a:gd name="connsiteY2" fmla="*/ 163774 h 713667"/>
              <a:gd name="connsiteX3" fmla="*/ 7055893 w 9157648"/>
              <a:gd name="connsiteY3" fmla="*/ 163773 h 713667"/>
              <a:gd name="connsiteX4" fmla="*/ 6621247 w 9157648"/>
              <a:gd name="connsiteY4" fmla="*/ 455954 h 713667"/>
              <a:gd name="connsiteX5" fmla="*/ 6192811 w 9157648"/>
              <a:gd name="connsiteY5" fmla="*/ 713253 h 713667"/>
              <a:gd name="connsiteX6" fmla="*/ 3050628 w 9157648"/>
              <a:gd name="connsiteY6" fmla="*/ 710762 h 713667"/>
              <a:gd name="connsiteX7" fmla="*/ 2624796 w 9157648"/>
              <a:gd name="connsiteY7" fmla="*/ 553124 h 713667"/>
              <a:gd name="connsiteX8" fmla="*/ 2455368 w 9157648"/>
              <a:gd name="connsiteY8" fmla="*/ 353801 h 713667"/>
              <a:gd name="connsiteX9" fmla="*/ 2038798 w 9157648"/>
              <a:gd name="connsiteY9" fmla="*/ 156298 h 713667"/>
              <a:gd name="connsiteX10" fmla="*/ 0 w 9157648"/>
              <a:gd name="connsiteY10" fmla="*/ 150125 h 713667"/>
              <a:gd name="connsiteX11" fmla="*/ 13648 w 9157648"/>
              <a:gd name="connsiteY11" fmla="*/ 0 h 713667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55954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36197 w 9157648"/>
              <a:gd name="connsiteY4" fmla="*/ 475886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4941"/>
              <a:gd name="connsiteX1" fmla="*/ 9157648 w 9157648"/>
              <a:gd name="connsiteY1" fmla="*/ 0 h 714941"/>
              <a:gd name="connsiteX2" fmla="*/ 9144000 w 9157648"/>
              <a:gd name="connsiteY2" fmla="*/ 163774 h 714941"/>
              <a:gd name="connsiteX3" fmla="*/ 7055893 w 9157648"/>
              <a:gd name="connsiteY3" fmla="*/ 163773 h 714941"/>
              <a:gd name="connsiteX4" fmla="*/ 6621247 w 9157648"/>
              <a:gd name="connsiteY4" fmla="*/ 460937 h 714941"/>
              <a:gd name="connsiteX5" fmla="*/ 6220218 w 9157648"/>
              <a:gd name="connsiteY5" fmla="*/ 710761 h 714941"/>
              <a:gd name="connsiteX6" fmla="*/ 3050628 w 9157648"/>
              <a:gd name="connsiteY6" fmla="*/ 710762 h 714941"/>
              <a:gd name="connsiteX7" fmla="*/ 2624796 w 9157648"/>
              <a:gd name="connsiteY7" fmla="*/ 553124 h 714941"/>
              <a:gd name="connsiteX8" fmla="*/ 2455368 w 9157648"/>
              <a:gd name="connsiteY8" fmla="*/ 353801 h 714941"/>
              <a:gd name="connsiteX9" fmla="*/ 2038798 w 9157648"/>
              <a:gd name="connsiteY9" fmla="*/ 156298 h 714941"/>
              <a:gd name="connsiteX10" fmla="*/ 0 w 9157648"/>
              <a:gd name="connsiteY10" fmla="*/ 150125 h 714941"/>
              <a:gd name="connsiteX11" fmla="*/ 13648 w 9157648"/>
              <a:gd name="connsiteY11" fmla="*/ 0 h 714941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630"/>
              <a:gd name="connsiteX1" fmla="*/ 9157648 w 9157648"/>
              <a:gd name="connsiteY1" fmla="*/ 0 h 714630"/>
              <a:gd name="connsiteX2" fmla="*/ 9144000 w 9157648"/>
              <a:gd name="connsiteY2" fmla="*/ 163774 h 714630"/>
              <a:gd name="connsiteX3" fmla="*/ 7055893 w 9157648"/>
              <a:gd name="connsiteY3" fmla="*/ 163773 h 714630"/>
              <a:gd name="connsiteX4" fmla="*/ 6631214 w 9157648"/>
              <a:gd name="connsiteY4" fmla="*/ 470903 h 714630"/>
              <a:gd name="connsiteX5" fmla="*/ 6220218 w 9157648"/>
              <a:gd name="connsiteY5" fmla="*/ 710761 h 714630"/>
              <a:gd name="connsiteX6" fmla="*/ 3050628 w 9157648"/>
              <a:gd name="connsiteY6" fmla="*/ 710762 h 714630"/>
              <a:gd name="connsiteX7" fmla="*/ 2624796 w 9157648"/>
              <a:gd name="connsiteY7" fmla="*/ 553124 h 714630"/>
              <a:gd name="connsiteX8" fmla="*/ 2455368 w 9157648"/>
              <a:gd name="connsiteY8" fmla="*/ 353801 h 714630"/>
              <a:gd name="connsiteX9" fmla="*/ 2038798 w 9157648"/>
              <a:gd name="connsiteY9" fmla="*/ 156298 h 714630"/>
              <a:gd name="connsiteX10" fmla="*/ 0 w 9157648"/>
              <a:gd name="connsiteY10" fmla="*/ 150125 h 714630"/>
              <a:gd name="connsiteX11" fmla="*/ 13648 w 9157648"/>
              <a:gd name="connsiteY11" fmla="*/ 0 h 714630"/>
              <a:gd name="connsiteX0" fmla="*/ 13648 w 9157648"/>
              <a:gd name="connsiteY0" fmla="*/ 0 h 714373"/>
              <a:gd name="connsiteX1" fmla="*/ 9157648 w 9157648"/>
              <a:gd name="connsiteY1" fmla="*/ 0 h 714373"/>
              <a:gd name="connsiteX2" fmla="*/ 9144000 w 9157648"/>
              <a:gd name="connsiteY2" fmla="*/ 163774 h 714373"/>
              <a:gd name="connsiteX3" fmla="*/ 7055893 w 9157648"/>
              <a:gd name="connsiteY3" fmla="*/ 163773 h 714373"/>
              <a:gd name="connsiteX4" fmla="*/ 6626231 w 9157648"/>
              <a:gd name="connsiteY4" fmla="*/ 463428 h 714373"/>
              <a:gd name="connsiteX5" fmla="*/ 6220218 w 9157648"/>
              <a:gd name="connsiteY5" fmla="*/ 710761 h 714373"/>
              <a:gd name="connsiteX6" fmla="*/ 3050628 w 9157648"/>
              <a:gd name="connsiteY6" fmla="*/ 710762 h 714373"/>
              <a:gd name="connsiteX7" fmla="*/ 2624796 w 9157648"/>
              <a:gd name="connsiteY7" fmla="*/ 553124 h 714373"/>
              <a:gd name="connsiteX8" fmla="*/ 2455368 w 9157648"/>
              <a:gd name="connsiteY8" fmla="*/ 353801 h 714373"/>
              <a:gd name="connsiteX9" fmla="*/ 2038798 w 9157648"/>
              <a:gd name="connsiteY9" fmla="*/ 156298 h 714373"/>
              <a:gd name="connsiteX10" fmla="*/ 0 w 9157648"/>
              <a:gd name="connsiteY10" fmla="*/ 150125 h 714373"/>
              <a:gd name="connsiteX11" fmla="*/ 13648 w 9157648"/>
              <a:gd name="connsiteY11" fmla="*/ 0 h 71437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8584"/>
              <a:gd name="connsiteX1" fmla="*/ 9157648 w 9157648"/>
              <a:gd name="connsiteY1" fmla="*/ 0 h 718584"/>
              <a:gd name="connsiteX2" fmla="*/ 9144000 w 9157648"/>
              <a:gd name="connsiteY2" fmla="*/ 163774 h 718584"/>
              <a:gd name="connsiteX3" fmla="*/ 7055893 w 9157648"/>
              <a:gd name="connsiteY3" fmla="*/ 163773 h 718584"/>
              <a:gd name="connsiteX4" fmla="*/ 6626231 w 9157648"/>
              <a:gd name="connsiteY4" fmla="*/ 463428 h 718584"/>
              <a:gd name="connsiteX5" fmla="*/ 6220218 w 9157648"/>
              <a:gd name="connsiteY5" fmla="*/ 710761 h 718584"/>
              <a:gd name="connsiteX6" fmla="*/ 3050628 w 9157648"/>
              <a:gd name="connsiteY6" fmla="*/ 710762 h 718584"/>
              <a:gd name="connsiteX7" fmla="*/ 2624796 w 9157648"/>
              <a:gd name="connsiteY7" fmla="*/ 553124 h 718584"/>
              <a:gd name="connsiteX8" fmla="*/ 2455368 w 9157648"/>
              <a:gd name="connsiteY8" fmla="*/ 353801 h 718584"/>
              <a:gd name="connsiteX9" fmla="*/ 2038798 w 9157648"/>
              <a:gd name="connsiteY9" fmla="*/ 156298 h 718584"/>
              <a:gd name="connsiteX10" fmla="*/ 0 w 9157648"/>
              <a:gd name="connsiteY10" fmla="*/ 150125 h 718584"/>
              <a:gd name="connsiteX11" fmla="*/ 13648 w 9157648"/>
              <a:gd name="connsiteY11" fmla="*/ 0 h 718584"/>
              <a:gd name="connsiteX0" fmla="*/ 13648 w 9157648"/>
              <a:gd name="connsiteY0" fmla="*/ 0 h 716243"/>
              <a:gd name="connsiteX1" fmla="*/ 9157648 w 9157648"/>
              <a:gd name="connsiteY1" fmla="*/ 0 h 716243"/>
              <a:gd name="connsiteX2" fmla="*/ 9144000 w 9157648"/>
              <a:gd name="connsiteY2" fmla="*/ 163774 h 716243"/>
              <a:gd name="connsiteX3" fmla="*/ 7055893 w 9157648"/>
              <a:gd name="connsiteY3" fmla="*/ 163773 h 716243"/>
              <a:gd name="connsiteX4" fmla="*/ 6626231 w 9157648"/>
              <a:gd name="connsiteY4" fmla="*/ 463428 h 716243"/>
              <a:gd name="connsiteX5" fmla="*/ 6220218 w 9157648"/>
              <a:gd name="connsiteY5" fmla="*/ 710761 h 716243"/>
              <a:gd name="connsiteX6" fmla="*/ 3050628 w 9157648"/>
              <a:gd name="connsiteY6" fmla="*/ 710762 h 716243"/>
              <a:gd name="connsiteX7" fmla="*/ 2624796 w 9157648"/>
              <a:gd name="connsiteY7" fmla="*/ 553124 h 716243"/>
              <a:gd name="connsiteX8" fmla="*/ 2455368 w 9157648"/>
              <a:gd name="connsiteY8" fmla="*/ 353801 h 716243"/>
              <a:gd name="connsiteX9" fmla="*/ 2038798 w 9157648"/>
              <a:gd name="connsiteY9" fmla="*/ 156298 h 716243"/>
              <a:gd name="connsiteX10" fmla="*/ 0 w 9157648"/>
              <a:gd name="connsiteY10" fmla="*/ 150125 h 716243"/>
              <a:gd name="connsiteX11" fmla="*/ 13648 w 9157648"/>
              <a:gd name="connsiteY11" fmla="*/ 0 h 71624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996"/>
              <a:gd name="connsiteX1" fmla="*/ 9157648 w 9157648"/>
              <a:gd name="connsiteY1" fmla="*/ 0 h 714996"/>
              <a:gd name="connsiteX2" fmla="*/ 9144000 w 9157648"/>
              <a:gd name="connsiteY2" fmla="*/ 163774 h 714996"/>
              <a:gd name="connsiteX3" fmla="*/ 7055893 w 9157648"/>
              <a:gd name="connsiteY3" fmla="*/ 163773 h 714996"/>
              <a:gd name="connsiteX4" fmla="*/ 6626231 w 9157648"/>
              <a:gd name="connsiteY4" fmla="*/ 463428 h 714996"/>
              <a:gd name="connsiteX5" fmla="*/ 6220218 w 9157648"/>
              <a:gd name="connsiteY5" fmla="*/ 710761 h 714996"/>
              <a:gd name="connsiteX6" fmla="*/ 3050628 w 9157648"/>
              <a:gd name="connsiteY6" fmla="*/ 710762 h 714996"/>
              <a:gd name="connsiteX7" fmla="*/ 2624796 w 9157648"/>
              <a:gd name="connsiteY7" fmla="*/ 553124 h 714996"/>
              <a:gd name="connsiteX8" fmla="*/ 2455368 w 9157648"/>
              <a:gd name="connsiteY8" fmla="*/ 353801 h 714996"/>
              <a:gd name="connsiteX9" fmla="*/ 2038798 w 9157648"/>
              <a:gd name="connsiteY9" fmla="*/ 156298 h 714996"/>
              <a:gd name="connsiteX10" fmla="*/ 0 w 9157648"/>
              <a:gd name="connsiteY10" fmla="*/ 150125 h 714996"/>
              <a:gd name="connsiteX11" fmla="*/ 13648 w 9157648"/>
              <a:gd name="connsiteY11" fmla="*/ 0 h 714996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55893 w 9157648"/>
              <a:gd name="connsiteY3" fmla="*/ 163773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3632"/>
              <a:gd name="connsiteX1" fmla="*/ 9157648 w 9157648"/>
              <a:gd name="connsiteY1" fmla="*/ 0 h 713632"/>
              <a:gd name="connsiteX2" fmla="*/ 9144000 w 9157648"/>
              <a:gd name="connsiteY2" fmla="*/ 163774 h 713632"/>
              <a:gd name="connsiteX3" fmla="*/ 7023503 w 9157648"/>
              <a:gd name="connsiteY3" fmla="*/ 153807 h 713632"/>
              <a:gd name="connsiteX4" fmla="*/ 6626231 w 9157648"/>
              <a:gd name="connsiteY4" fmla="*/ 463428 h 713632"/>
              <a:gd name="connsiteX5" fmla="*/ 6220218 w 9157648"/>
              <a:gd name="connsiteY5" fmla="*/ 710761 h 713632"/>
              <a:gd name="connsiteX6" fmla="*/ 3050628 w 9157648"/>
              <a:gd name="connsiteY6" fmla="*/ 710762 h 713632"/>
              <a:gd name="connsiteX7" fmla="*/ 2624796 w 9157648"/>
              <a:gd name="connsiteY7" fmla="*/ 553124 h 713632"/>
              <a:gd name="connsiteX8" fmla="*/ 2455368 w 9157648"/>
              <a:gd name="connsiteY8" fmla="*/ 353801 h 713632"/>
              <a:gd name="connsiteX9" fmla="*/ 2038798 w 9157648"/>
              <a:gd name="connsiteY9" fmla="*/ 156298 h 713632"/>
              <a:gd name="connsiteX10" fmla="*/ 0 w 9157648"/>
              <a:gd name="connsiteY10" fmla="*/ 150125 h 713632"/>
              <a:gd name="connsiteX11" fmla="*/ 13648 w 9157648"/>
              <a:gd name="connsiteY11" fmla="*/ 0 h 713632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8791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6300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1317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57648" h="713221">
                <a:moveTo>
                  <a:pt x="13648" y="0"/>
                </a:moveTo>
                <a:lnTo>
                  <a:pt x="9157648" y="0"/>
                </a:lnTo>
                <a:cubicBezTo>
                  <a:pt x="9157251" y="52930"/>
                  <a:pt x="9156855" y="98387"/>
                  <a:pt x="9156458" y="151317"/>
                </a:cubicBezTo>
                <a:lnTo>
                  <a:pt x="7023503" y="153807"/>
                </a:lnTo>
                <a:cubicBezTo>
                  <a:pt x="6861751" y="130250"/>
                  <a:pt x="6695331" y="391781"/>
                  <a:pt x="6626231" y="463428"/>
                </a:cubicBezTo>
                <a:cubicBezTo>
                  <a:pt x="6430061" y="669620"/>
                  <a:pt x="6478545" y="710649"/>
                  <a:pt x="6220218" y="710761"/>
                </a:cubicBezTo>
                <a:lnTo>
                  <a:pt x="3050628" y="710762"/>
                </a:lnTo>
                <a:cubicBezTo>
                  <a:pt x="2686843" y="726016"/>
                  <a:pt x="2761380" y="669924"/>
                  <a:pt x="2624796" y="553124"/>
                </a:cubicBezTo>
                <a:cubicBezTo>
                  <a:pt x="2565452" y="481174"/>
                  <a:pt x="2507355" y="410803"/>
                  <a:pt x="2455368" y="353801"/>
                </a:cubicBezTo>
                <a:cubicBezTo>
                  <a:pt x="2266797" y="184151"/>
                  <a:pt x="2343381" y="159098"/>
                  <a:pt x="2038798" y="156298"/>
                </a:cubicBezTo>
                <a:lnTo>
                  <a:pt x="0" y="150125"/>
                </a:lnTo>
                <a:lnTo>
                  <a:pt x="13648" y="0"/>
                </a:lnTo>
                <a:close/>
              </a:path>
            </a:pathLst>
          </a:custGeom>
          <a:solidFill>
            <a:srgbClr val="451C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prstClr val="white"/>
                </a:solidFill>
                <a:latin typeface="Arial Narrow" panose="020B0606020202030204" pitchFamily="34" charset="0"/>
              </a:rPr>
              <a:t>Case 1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00DEA20-1A8F-44C4-A63E-B803CB4C9F3E}"/>
              </a:ext>
            </a:extLst>
          </p:cNvPr>
          <p:cNvCxnSpPr/>
          <p:nvPr/>
        </p:nvCxnSpPr>
        <p:spPr>
          <a:xfrm flipV="1">
            <a:off x="0" y="2055973"/>
            <a:ext cx="9144000" cy="0"/>
          </a:xfrm>
          <a:prstGeom prst="line">
            <a:avLst/>
          </a:prstGeom>
          <a:ln w="38100">
            <a:solidFill>
              <a:srgbClr val="451C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606EF07-0B42-44A3-B846-CC842A5B0060}"/>
              </a:ext>
            </a:extLst>
          </p:cNvPr>
          <p:cNvCxnSpPr/>
          <p:nvPr/>
        </p:nvCxnSpPr>
        <p:spPr>
          <a:xfrm flipV="1">
            <a:off x="0" y="5722533"/>
            <a:ext cx="9144000" cy="0"/>
          </a:xfrm>
          <a:prstGeom prst="line">
            <a:avLst/>
          </a:prstGeom>
          <a:ln w="38100">
            <a:solidFill>
              <a:srgbClr val="451C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air of glasses on a table&#10;&#10;Description generated with high confidence">
            <a:extLst>
              <a:ext uri="{FF2B5EF4-FFF2-40B4-BE49-F238E27FC236}">
                <a16:creationId xmlns:a16="http://schemas.microsoft.com/office/drawing/2014/main" id="{A907B5A3-95A6-48D6-8F1F-170C8A39B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376" y="2136652"/>
            <a:ext cx="5683624" cy="352128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01015DF-E6E9-450C-B960-A9AC1062C6B6}"/>
              </a:ext>
            </a:extLst>
          </p:cNvPr>
          <p:cNvSpPr txBox="1"/>
          <p:nvPr/>
        </p:nvSpPr>
        <p:spPr>
          <a:xfrm>
            <a:off x="-13650" y="2128619"/>
            <a:ext cx="9157648" cy="3521268"/>
          </a:xfrm>
          <a:prstGeom prst="rect">
            <a:avLst/>
          </a:prstGeom>
          <a:solidFill>
            <a:srgbClr val="451C6A">
              <a:alpha val="60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9C0A606-7AAD-4DCC-9E6A-684C43BEEBDD}"/>
              </a:ext>
            </a:extLst>
          </p:cNvPr>
          <p:cNvSpPr/>
          <p:nvPr/>
        </p:nvSpPr>
        <p:spPr>
          <a:xfrm>
            <a:off x="-8967" y="6427697"/>
            <a:ext cx="9152965" cy="431907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90" name="Picture 2" descr="C:\Users\goldinl.CTU\AppData\Local\Microsoft\Windows\Temporary Internet Files\Content.Outlook\OQUTX7GM\CHRC logo_HEARTicon (2).jpg">
            <a:extLst>
              <a:ext uri="{FF2B5EF4-FFF2-40B4-BE49-F238E27FC236}">
                <a16:creationId xmlns:a16="http://schemas.microsoft.com/office/drawing/2014/main" id="{DBC02BB8-1834-413B-88D4-797705FBD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DFC"/>
              </a:clrFrom>
              <a:clrTo>
                <a:srgbClr val="FFFDFC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727" y="6490451"/>
            <a:ext cx="263937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wearing a white shirt&#10;&#10;Description generated with very high confidence">
            <a:extLst>
              <a:ext uri="{FF2B5EF4-FFF2-40B4-BE49-F238E27FC236}">
                <a16:creationId xmlns:a16="http://schemas.microsoft.com/office/drawing/2014/main" id="{6683A0F7-3792-4887-AAFE-92482029B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02" y="2219348"/>
            <a:ext cx="2005843" cy="3438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EFA660-FA83-43CF-A1F7-A2773CA7DBAF}"/>
              </a:ext>
            </a:extLst>
          </p:cNvPr>
          <p:cNvSpPr txBox="1"/>
          <p:nvPr/>
        </p:nvSpPr>
        <p:spPr>
          <a:xfrm>
            <a:off x="1483659" y="2154751"/>
            <a:ext cx="2761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10160">
                  <a:solidFill>
                    <a:prstClr val="black">
                      <a:lumMod val="65000"/>
                      <a:lumOff val="35000"/>
                    </a:prstClr>
                  </a:solidFill>
                  <a:prstDash val="solid"/>
                </a:ln>
                <a:solidFill>
                  <a:prstClr val="white"/>
                </a:solidFill>
                <a:latin typeface="Arial Narrow" panose="020B0606020202030204" pitchFamily="34" charset="0"/>
              </a:rPr>
              <a:t>Mark</a:t>
            </a:r>
            <a:endParaRPr lang="en-CA" sz="3200" b="1" dirty="0">
              <a:ln w="10160">
                <a:solidFill>
                  <a:prstClr val="black">
                    <a:lumMod val="65000"/>
                    <a:lumOff val="35000"/>
                  </a:prstClr>
                </a:solidFill>
                <a:prstDash val="solid"/>
              </a:ln>
              <a:solidFill>
                <a:prstClr val="white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453F7B-D377-4ADA-A503-206DD38AB620}"/>
              </a:ext>
            </a:extLst>
          </p:cNvPr>
          <p:cNvSpPr txBox="1"/>
          <p:nvPr/>
        </p:nvSpPr>
        <p:spPr>
          <a:xfrm>
            <a:off x="3460376" y="2645980"/>
            <a:ext cx="57095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CA" sz="5400" b="1" dirty="0">
                <a:ln w="10160">
                  <a:solidFill>
                    <a:prstClr val="black">
                      <a:lumMod val="65000"/>
                      <a:lumOff val="35000"/>
                    </a:prstClr>
                  </a:solidFill>
                  <a:prstDash val="solid"/>
                </a:ln>
                <a:solidFill>
                  <a:prstClr val="white"/>
                </a:solidFill>
                <a:latin typeface="Arial Narrow" panose="020B0606020202030204" pitchFamily="34" charset="0"/>
              </a:rPr>
              <a:t>Diabetes &amp; Cardiovascular Disease</a:t>
            </a:r>
          </a:p>
        </p:txBody>
      </p:sp>
    </p:spTree>
    <p:extLst>
      <p:ext uri="{BB962C8B-B14F-4D97-AF65-F5344CB8AC3E}">
        <p14:creationId xmlns:p14="http://schemas.microsoft.com/office/powerpoint/2010/main" val="2700764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5569" y="0"/>
            <a:ext cx="9162797" cy="1177453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56267" y="257794"/>
            <a:ext cx="90052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Vascular Protection Checklist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6" y="6430380"/>
            <a:ext cx="61744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CA" sz="900" dirty="0">
                <a:solidFill>
                  <a:srgbClr val="FFFFFF"/>
                </a:solidFill>
                <a:latin typeface="Arial Narrow" panose="020B0606020202030204" pitchFamily="34" charset="0"/>
                <a:cs typeface="Arial" charset="0"/>
              </a:rPr>
              <a:t>Diabetes Canada Clinical Practice Guidelines Expert Committee. Diabetes Canada 2018 Clinical Practice Guidelines for the Prevention and Management of Diabetes in Canada. Can J Diabetes. 2018;42(</a:t>
            </a:r>
            <a:r>
              <a:rPr lang="en-CA" sz="900" dirty="0" err="1">
                <a:solidFill>
                  <a:srgbClr val="FFFFFF"/>
                </a:solidFill>
                <a:latin typeface="Arial Narrow" panose="020B0606020202030204" pitchFamily="34" charset="0"/>
                <a:cs typeface="Arial" charset="0"/>
              </a:rPr>
              <a:t>Suppl</a:t>
            </a:r>
            <a:r>
              <a:rPr lang="en-CA" sz="900" dirty="0">
                <a:solidFill>
                  <a:srgbClr val="FFFFFF"/>
                </a:solidFill>
                <a:latin typeface="Arial Narrow" panose="020B0606020202030204" pitchFamily="34" charset="0"/>
                <a:cs typeface="Arial" charset="0"/>
              </a:rPr>
              <a:t> 1):S1-S325</a:t>
            </a: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cs typeface="Arial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BD54FC-1F48-4EC1-8F47-564945CB8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795" y="3720837"/>
            <a:ext cx="2289292" cy="3537710"/>
          </a:xfrm>
          <a:prstGeom prst="rect">
            <a:avLst/>
          </a:prstGeom>
        </p:spPr>
      </p:pic>
      <p:sp>
        <p:nvSpPr>
          <p:cNvPr id="102" name="Text Box 6">
            <a:extLst>
              <a:ext uri="{FF2B5EF4-FFF2-40B4-BE49-F238E27FC236}">
                <a16:creationId xmlns:a16="http://schemas.microsoft.com/office/drawing/2014/main" id="{039FD2C0-8A66-4F8E-BB87-FF9077CDD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0" y="6008881"/>
            <a:ext cx="825086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sz="9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ACEi</a:t>
            </a:r>
            <a:r>
              <a:rPr lang="en-US" sz="9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,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 angiotensin converting enzyme inhibitor; </a:t>
            </a:r>
            <a:r>
              <a:rPr lang="en-US" sz="9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ARB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,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angiotension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 receptor blocker; </a:t>
            </a:r>
            <a:r>
              <a:rPr lang="en-US" sz="9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CV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, cardiovascular; </a:t>
            </a:r>
            <a:r>
              <a:rPr lang="en-US" sz="9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CVD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, cardiovascular disease; </a:t>
            </a:r>
            <a:r>
              <a:rPr lang="en-US" sz="9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DM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, diabetes mellitus</a:t>
            </a:r>
            <a:endParaRPr lang="en-CA" sz="9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0" name="Picture 4" descr="Related image">
            <a:extLst>
              <a:ext uri="{FF2B5EF4-FFF2-40B4-BE49-F238E27FC236}">
                <a16:creationId xmlns:a16="http://schemas.microsoft.com/office/drawing/2014/main" id="{46249BBA-B645-4EB1-A60A-8554E5125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69" y="1469575"/>
            <a:ext cx="274320" cy="31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2E15459-5628-4A12-B876-197EFAACE7B4}"/>
              </a:ext>
            </a:extLst>
          </p:cNvPr>
          <p:cNvSpPr/>
          <p:nvPr/>
        </p:nvSpPr>
        <p:spPr>
          <a:xfrm>
            <a:off x="509018" y="1184165"/>
            <a:ext cx="54854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0">
                  <a:noFill/>
                </a:ln>
                <a:solidFill>
                  <a:srgbClr val="451C6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BDECA2-C359-4BB1-B35D-D186AD719E3E}"/>
              </a:ext>
            </a:extLst>
          </p:cNvPr>
          <p:cNvSpPr txBox="1"/>
          <p:nvPr/>
        </p:nvSpPr>
        <p:spPr>
          <a:xfrm>
            <a:off x="1162050" y="1402899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451C6A"/>
                </a:solidFill>
                <a:latin typeface="Arial Narrow" panose="020B0606020202030204" pitchFamily="34" charset="0"/>
              </a:rPr>
              <a:t>A1C – optimal glycemic control (usually ≤7%)</a:t>
            </a:r>
            <a:endParaRPr lang="en-US" sz="2000" b="1" dirty="0">
              <a:solidFill>
                <a:srgbClr val="451C6A"/>
              </a:solidFill>
              <a:latin typeface="Arial Narrow" panose="020B0606020202030204" pitchFamily="34" charset="0"/>
            </a:endParaRPr>
          </a:p>
        </p:txBody>
      </p:sp>
      <p:pic>
        <p:nvPicPr>
          <p:cNvPr id="14" name="Picture 4" descr="Related image">
            <a:extLst>
              <a:ext uri="{FF2B5EF4-FFF2-40B4-BE49-F238E27FC236}">
                <a16:creationId xmlns:a16="http://schemas.microsoft.com/office/drawing/2014/main" id="{DCEF0199-2A5E-47AB-8045-35F58C4C7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69" y="2279200"/>
            <a:ext cx="274320" cy="31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D8BCE91-8DD6-46B1-8EBF-5B3A06C1D7FF}"/>
              </a:ext>
            </a:extLst>
          </p:cNvPr>
          <p:cNvSpPr/>
          <p:nvPr/>
        </p:nvSpPr>
        <p:spPr>
          <a:xfrm>
            <a:off x="509018" y="1993790"/>
            <a:ext cx="54854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0">
                  <a:noFill/>
                </a:ln>
                <a:solidFill>
                  <a:srgbClr val="451C6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700BF0-6232-48F5-8D5B-11A15C3986B5}"/>
              </a:ext>
            </a:extLst>
          </p:cNvPr>
          <p:cNvSpPr txBox="1"/>
          <p:nvPr/>
        </p:nvSpPr>
        <p:spPr>
          <a:xfrm>
            <a:off x="1162050" y="2269674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451C6A"/>
                </a:solidFill>
                <a:latin typeface="Arial Narrow" panose="020B0606020202030204" pitchFamily="34" charset="0"/>
              </a:rPr>
              <a:t>BP – optimal blood pressure control (&lt; 130/80 mmHg)</a:t>
            </a:r>
            <a:endParaRPr lang="en-US" sz="2000" b="1" dirty="0">
              <a:solidFill>
                <a:srgbClr val="451C6A"/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4" descr="Related image">
            <a:extLst>
              <a:ext uri="{FF2B5EF4-FFF2-40B4-BE49-F238E27FC236}">
                <a16:creationId xmlns:a16="http://schemas.microsoft.com/office/drawing/2014/main" id="{749DB99F-341E-477D-9CB9-EE2B7118A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69" y="3088230"/>
            <a:ext cx="274320" cy="31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9F7E6EB-B6FE-4E07-B09B-CE500B74D82D}"/>
              </a:ext>
            </a:extLst>
          </p:cNvPr>
          <p:cNvSpPr/>
          <p:nvPr/>
        </p:nvSpPr>
        <p:spPr>
          <a:xfrm>
            <a:off x="509018" y="2802820"/>
            <a:ext cx="54854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0">
                  <a:noFill/>
                </a:ln>
                <a:solidFill>
                  <a:srgbClr val="451C6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9B7A1-0CF3-4D2C-96F7-5A0D025AA089}"/>
              </a:ext>
            </a:extLst>
          </p:cNvPr>
          <p:cNvSpPr txBox="1"/>
          <p:nvPr/>
        </p:nvSpPr>
        <p:spPr>
          <a:xfrm>
            <a:off x="1162050" y="3040604"/>
            <a:ext cx="819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451C6A"/>
                </a:solidFill>
                <a:latin typeface="Arial Narrow" panose="020B0606020202030204" pitchFamily="34" charset="0"/>
              </a:rPr>
              <a:t>Cholesterol – LDL-C &lt;2.0 mmol/L or &gt;50% reduction if treatment is indicated</a:t>
            </a:r>
            <a:endParaRPr lang="en-US" sz="2000" b="1" dirty="0">
              <a:solidFill>
                <a:srgbClr val="451C6A"/>
              </a:solidFill>
              <a:latin typeface="Arial Narrow" panose="020B0606020202030204" pitchFamily="34" charset="0"/>
            </a:endParaRPr>
          </a:p>
        </p:txBody>
      </p:sp>
      <p:pic>
        <p:nvPicPr>
          <p:cNvPr id="20" name="Picture 4" descr="Related image">
            <a:extLst>
              <a:ext uri="{FF2B5EF4-FFF2-40B4-BE49-F238E27FC236}">
                <a16:creationId xmlns:a16="http://schemas.microsoft.com/office/drawing/2014/main" id="{A1E415AE-C78D-4D25-80E7-B981C84DF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69" y="3895565"/>
            <a:ext cx="274320" cy="31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54AB2F0-FC92-441A-B47C-FDA46F787BF6}"/>
              </a:ext>
            </a:extLst>
          </p:cNvPr>
          <p:cNvSpPr/>
          <p:nvPr/>
        </p:nvSpPr>
        <p:spPr>
          <a:xfrm>
            <a:off x="509018" y="3610155"/>
            <a:ext cx="54854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0">
                  <a:noFill/>
                </a:ln>
                <a:solidFill>
                  <a:srgbClr val="451C6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5455F-9FF4-446F-B8D2-1E1C52748116}"/>
              </a:ext>
            </a:extLst>
          </p:cNvPr>
          <p:cNvSpPr txBox="1"/>
          <p:nvPr/>
        </p:nvSpPr>
        <p:spPr>
          <a:xfrm>
            <a:off x="1176816" y="3736270"/>
            <a:ext cx="6858000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451C6A"/>
                </a:solidFill>
                <a:latin typeface="Arial Narrow" panose="020B0606020202030204" pitchFamily="34" charset="0"/>
              </a:rPr>
              <a:t>Drugs to protect the heart</a:t>
            </a:r>
          </a:p>
          <a:p>
            <a:pPr>
              <a:buClr>
                <a:srgbClr val="002060"/>
              </a:buClr>
            </a:pPr>
            <a:r>
              <a:rPr lang="en-CA" dirty="0">
                <a:solidFill>
                  <a:srgbClr val="451C6A"/>
                </a:solidFill>
                <a:latin typeface="Arial Narrow" panose="020B0606020202030204" pitchFamily="34" charset="0"/>
              </a:rPr>
              <a:t>     </a:t>
            </a:r>
            <a:r>
              <a:rPr lang="en-CA" sz="1400" b="1" dirty="0">
                <a:solidFill>
                  <a:srgbClr val="451C6A"/>
                </a:solidFill>
                <a:latin typeface="Arial Narrow" panose="020B0606020202030204" pitchFamily="34" charset="0"/>
              </a:rPr>
              <a:t>A – </a:t>
            </a:r>
            <a:r>
              <a:rPr lang="en-CA" sz="1400" b="1" dirty="0" err="1">
                <a:solidFill>
                  <a:srgbClr val="451C6A"/>
                </a:solidFill>
                <a:latin typeface="Arial Narrow" panose="020B0606020202030204" pitchFamily="34" charset="0"/>
              </a:rPr>
              <a:t>ACEi</a:t>
            </a:r>
            <a:r>
              <a:rPr lang="en-CA" sz="1400" b="1" dirty="0">
                <a:solidFill>
                  <a:srgbClr val="451C6A"/>
                </a:solidFill>
                <a:latin typeface="Arial Narrow" panose="020B0606020202030204" pitchFamily="34" charset="0"/>
              </a:rPr>
              <a:t> or ARB │S – Statin │A – ASA if indicated│SGLT2i / GLP-1RA </a:t>
            </a:r>
            <a:r>
              <a:rPr lang="en-CA" sz="1400" b="1" dirty="0">
                <a:solidFill>
                  <a:srgbClr val="451C6A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 </a:t>
            </a:r>
            <a:r>
              <a:rPr lang="en-CA" sz="1400" b="1" dirty="0">
                <a:solidFill>
                  <a:srgbClr val="451C6A"/>
                </a:solidFill>
                <a:latin typeface="Arial Narrow" panose="020B0606020202030204" pitchFamily="34" charset="0"/>
              </a:rPr>
              <a:t> </a:t>
            </a:r>
          </a:p>
          <a:p>
            <a:pPr>
              <a:buClr>
                <a:srgbClr val="002060"/>
              </a:buClr>
            </a:pPr>
            <a:r>
              <a:rPr lang="en-CA" sz="1400" b="1" dirty="0">
                <a:solidFill>
                  <a:srgbClr val="451C6A"/>
                </a:solidFill>
                <a:latin typeface="Arial Narrow" panose="020B0606020202030204" pitchFamily="34" charset="0"/>
              </a:rPr>
              <a:t>      </a:t>
            </a:r>
            <a:r>
              <a:rPr lang="en-CA" sz="1300" b="1" dirty="0">
                <a:solidFill>
                  <a:srgbClr val="451C6A"/>
                </a:solidFill>
                <a:latin typeface="Arial Narrow" panose="020B0606020202030204" pitchFamily="34" charset="0"/>
              </a:rPr>
              <a:t>with demonstrated CV benefit if type 2 DM with CVD and A1C not at target </a:t>
            </a:r>
            <a:endParaRPr lang="en-US" sz="1300" b="1" dirty="0">
              <a:solidFill>
                <a:srgbClr val="451C6A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4" descr="Related image">
            <a:extLst>
              <a:ext uri="{FF2B5EF4-FFF2-40B4-BE49-F238E27FC236}">
                <a16:creationId xmlns:a16="http://schemas.microsoft.com/office/drawing/2014/main" id="{2B21101A-3223-4861-8733-B22139F71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69" y="4705190"/>
            <a:ext cx="274320" cy="31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0511655-4D17-4A20-AAC6-4F5BD0A8D797}"/>
              </a:ext>
            </a:extLst>
          </p:cNvPr>
          <p:cNvSpPr/>
          <p:nvPr/>
        </p:nvSpPr>
        <p:spPr>
          <a:xfrm>
            <a:off x="522643" y="4419780"/>
            <a:ext cx="52129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0">
                  <a:noFill/>
                </a:ln>
                <a:solidFill>
                  <a:srgbClr val="451C6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C13C62-29EC-4EA9-83FD-8474404A207E}"/>
              </a:ext>
            </a:extLst>
          </p:cNvPr>
          <p:cNvSpPr txBox="1"/>
          <p:nvPr/>
        </p:nvSpPr>
        <p:spPr>
          <a:xfrm>
            <a:off x="1162050" y="4695664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451C6A"/>
                </a:solidFill>
                <a:latin typeface="Arial Narrow" panose="020B0606020202030204" pitchFamily="34" charset="0"/>
              </a:rPr>
              <a:t>Exercise / Healthy Eating </a:t>
            </a:r>
            <a:endParaRPr lang="en-US" sz="2000" b="1" dirty="0">
              <a:solidFill>
                <a:srgbClr val="451C6A"/>
              </a:solidFill>
              <a:latin typeface="Arial Narrow" panose="020B0606020202030204" pitchFamily="34" charset="0"/>
            </a:endParaRPr>
          </a:p>
        </p:txBody>
      </p:sp>
      <p:pic>
        <p:nvPicPr>
          <p:cNvPr id="26" name="Picture 4" descr="Related image">
            <a:extLst>
              <a:ext uri="{FF2B5EF4-FFF2-40B4-BE49-F238E27FC236}">
                <a16:creationId xmlns:a16="http://schemas.microsoft.com/office/drawing/2014/main" id="{FD3CF476-4656-4F92-9DBA-B1850AA42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69" y="5514220"/>
            <a:ext cx="274320" cy="31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C2DB918-2B4F-4631-9E57-74A6FF7F0FBE}"/>
              </a:ext>
            </a:extLst>
          </p:cNvPr>
          <p:cNvSpPr/>
          <p:nvPr/>
        </p:nvSpPr>
        <p:spPr>
          <a:xfrm>
            <a:off x="522643" y="5228810"/>
            <a:ext cx="52129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0">
                  <a:noFill/>
                </a:ln>
                <a:solidFill>
                  <a:srgbClr val="451C6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1EE319-5196-44F4-B7EE-3C8F0FBE8997}"/>
              </a:ext>
            </a:extLst>
          </p:cNvPr>
          <p:cNvSpPr txBox="1"/>
          <p:nvPr/>
        </p:nvSpPr>
        <p:spPr>
          <a:xfrm>
            <a:off x="1162050" y="5466594"/>
            <a:ext cx="819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rgbClr val="451C6A"/>
                </a:solidFill>
                <a:latin typeface="Arial Narrow" panose="020B0606020202030204" pitchFamily="34" charset="0"/>
              </a:rPr>
              <a:t>Smoking cessation </a:t>
            </a:r>
            <a:endParaRPr lang="en-US" sz="2000" b="1" dirty="0">
              <a:solidFill>
                <a:srgbClr val="451C6A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587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-5569" y="6379877"/>
            <a:ext cx="9162797" cy="478121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C630CEB-3771-4CCB-A7E4-C4BC913ED6B9}"/>
              </a:ext>
            </a:extLst>
          </p:cNvPr>
          <p:cNvSpPr/>
          <p:nvPr/>
        </p:nvSpPr>
        <p:spPr>
          <a:xfrm>
            <a:off x="-8965" y="1"/>
            <a:ext cx="9157648" cy="956158"/>
          </a:xfrm>
          <a:custGeom>
            <a:avLst/>
            <a:gdLst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44000 w 9144000"/>
              <a:gd name="connsiteY2" fmla="*/ 750627 h 750627"/>
              <a:gd name="connsiteX3" fmla="*/ 0 w 9144000"/>
              <a:gd name="connsiteY3" fmla="*/ 750627 h 750627"/>
              <a:gd name="connsiteX4" fmla="*/ 0 w 9144000"/>
              <a:gd name="connsiteY4" fmla="*/ 0 h 750627"/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30352 w 9144000"/>
              <a:gd name="connsiteY2" fmla="*/ 191069 h 750627"/>
              <a:gd name="connsiteX3" fmla="*/ 9144000 w 9144000"/>
              <a:gd name="connsiteY3" fmla="*/ 750627 h 750627"/>
              <a:gd name="connsiteX4" fmla="*/ 0 w 9144000"/>
              <a:gd name="connsiteY4" fmla="*/ 750627 h 750627"/>
              <a:gd name="connsiteX5" fmla="*/ 0 w 9144000"/>
              <a:gd name="connsiteY5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13648 w 9157648"/>
              <a:gd name="connsiteY4" fmla="*/ 750627 h 750627"/>
              <a:gd name="connsiteX5" fmla="*/ 0 w 9157648"/>
              <a:gd name="connsiteY5" fmla="*/ 150125 h 750627"/>
              <a:gd name="connsiteX6" fmla="*/ 13648 w 9157648"/>
              <a:gd name="connsiteY6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6387152 w 9157648"/>
              <a:gd name="connsiteY3" fmla="*/ 750627 h 750627"/>
              <a:gd name="connsiteX4" fmla="*/ 2811439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629099 w 9157648"/>
              <a:gd name="connsiteY3" fmla="*/ 491319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583141 w 9157648"/>
              <a:gd name="connsiteY6" fmla="*/ 50496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265529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6306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739407 w 9157648"/>
              <a:gd name="connsiteY6" fmla="*/ 45097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455368 w 9157648"/>
              <a:gd name="connsiteY6" fmla="*/ 35380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04863 w 9157648"/>
              <a:gd name="connsiteY6" fmla="*/ 528209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192811 w 9157648"/>
              <a:gd name="connsiteY4" fmla="*/ 713253 h 713253"/>
              <a:gd name="connsiteX5" fmla="*/ 3050628 w 9157648"/>
              <a:gd name="connsiteY5" fmla="*/ 710762 h 713253"/>
              <a:gd name="connsiteX6" fmla="*/ 2624796 w 9157648"/>
              <a:gd name="connsiteY6" fmla="*/ 553124 h 713253"/>
              <a:gd name="connsiteX7" fmla="*/ 2455368 w 9157648"/>
              <a:gd name="connsiteY7" fmla="*/ 353801 h 713253"/>
              <a:gd name="connsiteX8" fmla="*/ 2038798 w 9157648"/>
              <a:gd name="connsiteY8" fmla="*/ 156298 h 713253"/>
              <a:gd name="connsiteX9" fmla="*/ 0 w 9157648"/>
              <a:gd name="connsiteY9" fmla="*/ 150125 h 713253"/>
              <a:gd name="connsiteX10" fmla="*/ 13648 w 9157648"/>
              <a:gd name="connsiteY10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18755 w 9157648"/>
              <a:gd name="connsiteY4" fmla="*/ 351309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3667"/>
              <a:gd name="connsiteX1" fmla="*/ 9157648 w 9157648"/>
              <a:gd name="connsiteY1" fmla="*/ 0 h 713667"/>
              <a:gd name="connsiteX2" fmla="*/ 9144000 w 9157648"/>
              <a:gd name="connsiteY2" fmla="*/ 163774 h 713667"/>
              <a:gd name="connsiteX3" fmla="*/ 7055893 w 9157648"/>
              <a:gd name="connsiteY3" fmla="*/ 163773 h 713667"/>
              <a:gd name="connsiteX4" fmla="*/ 6621247 w 9157648"/>
              <a:gd name="connsiteY4" fmla="*/ 455954 h 713667"/>
              <a:gd name="connsiteX5" fmla="*/ 6192811 w 9157648"/>
              <a:gd name="connsiteY5" fmla="*/ 713253 h 713667"/>
              <a:gd name="connsiteX6" fmla="*/ 3050628 w 9157648"/>
              <a:gd name="connsiteY6" fmla="*/ 710762 h 713667"/>
              <a:gd name="connsiteX7" fmla="*/ 2624796 w 9157648"/>
              <a:gd name="connsiteY7" fmla="*/ 553124 h 713667"/>
              <a:gd name="connsiteX8" fmla="*/ 2455368 w 9157648"/>
              <a:gd name="connsiteY8" fmla="*/ 353801 h 713667"/>
              <a:gd name="connsiteX9" fmla="*/ 2038798 w 9157648"/>
              <a:gd name="connsiteY9" fmla="*/ 156298 h 713667"/>
              <a:gd name="connsiteX10" fmla="*/ 0 w 9157648"/>
              <a:gd name="connsiteY10" fmla="*/ 150125 h 713667"/>
              <a:gd name="connsiteX11" fmla="*/ 13648 w 9157648"/>
              <a:gd name="connsiteY11" fmla="*/ 0 h 713667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55954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36197 w 9157648"/>
              <a:gd name="connsiteY4" fmla="*/ 475886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4941"/>
              <a:gd name="connsiteX1" fmla="*/ 9157648 w 9157648"/>
              <a:gd name="connsiteY1" fmla="*/ 0 h 714941"/>
              <a:gd name="connsiteX2" fmla="*/ 9144000 w 9157648"/>
              <a:gd name="connsiteY2" fmla="*/ 163774 h 714941"/>
              <a:gd name="connsiteX3" fmla="*/ 7055893 w 9157648"/>
              <a:gd name="connsiteY3" fmla="*/ 163773 h 714941"/>
              <a:gd name="connsiteX4" fmla="*/ 6621247 w 9157648"/>
              <a:gd name="connsiteY4" fmla="*/ 460937 h 714941"/>
              <a:gd name="connsiteX5" fmla="*/ 6220218 w 9157648"/>
              <a:gd name="connsiteY5" fmla="*/ 710761 h 714941"/>
              <a:gd name="connsiteX6" fmla="*/ 3050628 w 9157648"/>
              <a:gd name="connsiteY6" fmla="*/ 710762 h 714941"/>
              <a:gd name="connsiteX7" fmla="*/ 2624796 w 9157648"/>
              <a:gd name="connsiteY7" fmla="*/ 553124 h 714941"/>
              <a:gd name="connsiteX8" fmla="*/ 2455368 w 9157648"/>
              <a:gd name="connsiteY8" fmla="*/ 353801 h 714941"/>
              <a:gd name="connsiteX9" fmla="*/ 2038798 w 9157648"/>
              <a:gd name="connsiteY9" fmla="*/ 156298 h 714941"/>
              <a:gd name="connsiteX10" fmla="*/ 0 w 9157648"/>
              <a:gd name="connsiteY10" fmla="*/ 150125 h 714941"/>
              <a:gd name="connsiteX11" fmla="*/ 13648 w 9157648"/>
              <a:gd name="connsiteY11" fmla="*/ 0 h 714941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630"/>
              <a:gd name="connsiteX1" fmla="*/ 9157648 w 9157648"/>
              <a:gd name="connsiteY1" fmla="*/ 0 h 714630"/>
              <a:gd name="connsiteX2" fmla="*/ 9144000 w 9157648"/>
              <a:gd name="connsiteY2" fmla="*/ 163774 h 714630"/>
              <a:gd name="connsiteX3" fmla="*/ 7055893 w 9157648"/>
              <a:gd name="connsiteY3" fmla="*/ 163773 h 714630"/>
              <a:gd name="connsiteX4" fmla="*/ 6631214 w 9157648"/>
              <a:gd name="connsiteY4" fmla="*/ 470903 h 714630"/>
              <a:gd name="connsiteX5" fmla="*/ 6220218 w 9157648"/>
              <a:gd name="connsiteY5" fmla="*/ 710761 h 714630"/>
              <a:gd name="connsiteX6" fmla="*/ 3050628 w 9157648"/>
              <a:gd name="connsiteY6" fmla="*/ 710762 h 714630"/>
              <a:gd name="connsiteX7" fmla="*/ 2624796 w 9157648"/>
              <a:gd name="connsiteY7" fmla="*/ 553124 h 714630"/>
              <a:gd name="connsiteX8" fmla="*/ 2455368 w 9157648"/>
              <a:gd name="connsiteY8" fmla="*/ 353801 h 714630"/>
              <a:gd name="connsiteX9" fmla="*/ 2038798 w 9157648"/>
              <a:gd name="connsiteY9" fmla="*/ 156298 h 714630"/>
              <a:gd name="connsiteX10" fmla="*/ 0 w 9157648"/>
              <a:gd name="connsiteY10" fmla="*/ 150125 h 714630"/>
              <a:gd name="connsiteX11" fmla="*/ 13648 w 9157648"/>
              <a:gd name="connsiteY11" fmla="*/ 0 h 714630"/>
              <a:gd name="connsiteX0" fmla="*/ 13648 w 9157648"/>
              <a:gd name="connsiteY0" fmla="*/ 0 h 714373"/>
              <a:gd name="connsiteX1" fmla="*/ 9157648 w 9157648"/>
              <a:gd name="connsiteY1" fmla="*/ 0 h 714373"/>
              <a:gd name="connsiteX2" fmla="*/ 9144000 w 9157648"/>
              <a:gd name="connsiteY2" fmla="*/ 163774 h 714373"/>
              <a:gd name="connsiteX3" fmla="*/ 7055893 w 9157648"/>
              <a:gd name="connsiteY3" fmla="*/ 163773 h 714373"/>
              <a:gd name="connsiteX4" fmla="*/ 6626231 w 9157648"/>
              <a:gd name="connsiteY4" fmla="*/ 463428 h 714373"/>
              <a:gd name="connsiteX5" fmla="*/ 6220218 w 9157648"/>
              <a:gd name="connsiteY5" fmla="*/ 710761 h 714373"/>
              <a:gd name="connsiteX6" fmla="*/ 3050628 w 9157648"/>
              <a:gd name="connsiteY6" fmla="*/ 710762 h 714373"/>
              <a:gd name="connsiteX7" fmla="*/ 2624796 w 9157648"/>
              <a:gd name="connsiteY7" fmla="*/ 553124 h 714373"/>
              <a:gd name="connsiteX8" fmla="*/ 2455368 w 9157648"/>
              <a:gd name="connsiteY8" fmla="*/ 353801 h 714373"/>
              <a:gd name="connsiteX9" fmla="*/ 2038798 w 9157648"/>
              <a:gd name="connsiteY9" fmla="*/ 156298 h 714373"/>
              <a:gd name="connsiteX10" fmla="*/ 0 w 9157648"/>
              <a:gd name="connsiteY10" fmla="*/ 150125 h 714373"/>
              <a:gd name="connsiteX11" fmla="*/ 13648 w 9157648"/>
              <a:gd name="connsiteY11" fmla="*/ 0 h 71437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8584"/>
              <a:gd name="connsiteX1" fmla="*/ 9157648 w 9157648"/>
              <a:gd name="connsiteY1" fmla="*/ 0 h 718584"/>
              <a:gd name="connsiteX2" fmla="*/ 9144000 w 9157648"/>
              <a:gd name="connsiteY2" fmla="*/ 163774 h 718584"/>
              <a:gd name="connsiteX3" fmla="*/ 7055893 w 9157648"/>
              <a:gd name="connsiteY3" fmla="*/ 163773 h 718584"/>
              <a:gd name="connsiteX4" fmla="*/ 6626231 w 9157648"/>
              <a:gd name="connsiteY4" fmla="*/ 463428 h 718584"/>
              <a:gd name="connsiteX5" fmla="*/ 6220218 w 9157648"/>
              <a:gd name="connsiteY5" fmla="*/ 710761 h 718584"/>
              <a:gd name="connsiteX6" fmla="*/ 3050628 w 9157648"/>
              <a:gd name="connsiteY6" fmla="*/ 710762 h 718584"/>
              <a:gd name="connsiteX7" fmla="*/ 2624796 w 9157648"/>
              <a:gd name="connsiteY7" fmla="*/ 553124 h 718584"/>
              <a:gd name="connsiteX8" fmla="*/ 2455368 w 9157648"/>
              <a:gd name="connsiteY8" fmla="*/ 353801 h 718584"/>
              <a:gd name="connsiteX9" fmla="*/ 2038798 w 9157648"/>
              <a:gd name="connsiteY9" fmla="*/ 156298 h 718584"/>
              <a:gd name="connsiteX10" fmla="*/ 0 w 9157648"/>
              <a:gd name="connsiteY10" fmla="*/ 150125 h 718584"/>
              <a:gd name="connsiteX11" fmla="*/ 13648 w 9157648"/>
              <a:gd name="connsiteY11" fmla="*/ 0 h 718584"/>
              <a:gd name="connsiteX0" fmla="*/ 13648 w 9157648"/>
              <a:gd name="connsiteY0" fmla="*/ 0 h 716243"/>
              <a:gd name="connsiteX1" fmla="*/ 9157648 w 9157648"/>
              <a:gd name="connsiteY1" fmla="*/ 0 h 716243"/>
              <a:gd name="connsiteX2" fmla="*/ 9144000 w 9157648"/>
              <a:gd name="connsiteY2" fmla="*/ 163774 h 716243"/>
              <a:gd name="connsiteX3" fmla="*/ 7055893 w 9157648"/>
              <a:gd name="connsiteY3" fmla="*/ 163773 h 716243"/>
              <a:gd name="connsiteX4" fmla="*/ 6626231 w 9157648"/>
              <a:gd name="connsiteY4" fmla="*/ 463428 h 716243"/>
              <a:gd name="connsiteX5" fmla="*/ 6220218 w 9157648"/>
              <a:gd name="connsiteY5" fmla="*/ 710761 h 716243"/>
              <a:gd name="connsiteX6" fmla="*/ 3050628 w 9157648"/>
              <a:gd name="connsiteY6" fmla="*/ 710762 h 716243"/>
              <a:gd name="connsiteX7" fmla="*/ 2624796 w 9157648"/>
              <a:gd name="connsiteY7" fmla="*/ 553124 h 716243"/>
              <a:gd name="connsiteX8" fmla="*/ 2455368 w 9157648"/>
              <a:gd name="connsiteY8" fmla="*/ 353801 h 716243"/>
              <a:gd name="connsiteX9" fmla="*/ 2038798 w 9157648"/>
              <a:gd name="connsiteY9" fmla="*/ 156298 h 716243"/>
              <a:gd name="connsiteX10" fmla="*/ 0 w 9157648"/>
              <a:gd name="connsiteY10" fmla="*/ 150125 h 716243"/>
              <a:gd name="connsiteX11" fmla="*/ 13648 w 9157648"/>
              <a:gd name="connsiteY11" fmla="*/ 0 h 71624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996"/>
              <a:gd name="connsiteX1" fmla="*/ 9157648 w 9157648"/>
              <a:gd name="connsiteY1" fmla="*/ 0 h 714996"/>
              <a:gd name="connsiteX2" fmla="*/ 9144000 w 9157648"/>
              <a:gd name="connsiteY2" fmla="*/ 163774 h 714996"/>
              <a:gd name="connsiteX3" fmla="*/ 7055893 w 9157648"/>
              <a:gd name="connsiteY3" fmla="*/ 163773 h 714996"/>
              <a:gd name="connsiteX4" fmla="*/ 6626231 w 9157648"/>
              <a:gd name="connsiteY4" fmla="*/ 463428 h 714996"/>
              <a:gd name="connsiteX5" fmla="*/ 6220218 w 9157648"/>
              <a:gd name="connsiteY5" fmla="*/ 710761 h 714996"/>
              <a:gd name="connsiteX6" fmla="*/ 3050628 w 9157648"/>
              <a:gd name="connsiteY6" fmla="*/ 710762 h 714996"/>
              <a:gd name="connsiteX7" fmla="*/ 2624796 w 9157648"/>
              <a:gd name="connsiteY7" fmla="*/ 553124 h 714996"/>
              <a:gd name="connsiteX8" fmla="*/ 2455368 w 9157648"/>
              <a:gd name="connsiteY8" fmla="*/ 353801 h 714996"/>
              <a:gd name="connsiteX9" fmla="*/ 2038798 w 9157648"/>
              <a:gd name="connsiteY9" fmla="*/ 156298 h 714996"/>
              <a:gd name="connsiteX10" fmla="*/ 0 w 9157648"/>
              <a:gd name="connsiteY10" fmla="*/ 150125 h 714996"/>
              <a:gd name="connsiteX11" fmla="*/ 13648 w 9157648"/>
              <a:gd name="connsiteY11" fmla="*/ 0 h 714996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55893 w 9157648"/>
              <a:gd name="connsiteY3" fmla="*/ 163773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3632"/>
              <a:gd name="connsiteX1" fmla="*/ 9157648 w 9157648"/>
              <a:gd name="connsiteY1" fmla="*/ 0 h 713632"/>
              <a:gd name="connsiteX2" fmla="*/ 9144000 w 9157648"/>
              <a:gd name="connsiteY2" fmla="*/ 163774 h 713632"/>
              <a:gd name="connsiteX3" fmla="*/ 7023503 w 9157648"/>
              <a:gd name="connsiteY3" fmla="*/ 153807 h 713632"/>
              <a:gd name="connsiteX4" fmla="*/ 6626231 w 9157648"/>
              <a:gd name="connsiteY4" fmla="*/ 463428 h 713632"/>
              <a:gd name="connsiteX5" fmla="*/ 6220218 w 9157648"/>
              <a:gd name="connsiteY5" fmla="*/ 710761 h 713632"/>
              <a:gd name="connsiteX6" fmla="*/ 3050628 w 9157648"/>
              <a:gd name="connsiteY6" fmla="*/ 710762 h 713632"/>
              <a:gd name="connsiteX7" fmla="*/ 2624796 w 9157648"/>
              <a:gd name="connsiteY7" fmla="*/ 553124 h 713632"/>
              <a:gd name="connsiteX8" fmla="*/ 2455368 w 9157648"/>
              <a:gd name="connsiteY8" fmla="*/ 353801 h 713632"/>
              <a:gd name="connsiteX9" fmla="*/ 2038798 w 9157648"/>
              <a:gd name="connsiteY9" fmla="*/ 156298 h 713632"/>
              <a:gd name="connsiteX10" fmla="*/ 0 w 9157648"/>
              <a:gd name="connsiteY10" fmla="*/ 150125 h 713632"/>
              <a:gd name="connsiteX11" fmla="*/ 13648 w 9157648"/>
              <a:gd name="connsiteY11" fmla="*/ 0 h 713632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8791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6300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1317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57648" h="713221">
                <a:moveTo>
                  <a:pt x="13648" y="0"/>
                </a:moveTo>
                <a:lnTo>
                  <a:pt x="9157648" y="0"/>
                </a:lnTo>
                <a:cubicBezTo>
                  <a:pt x="9157251" y="52930"/>
                  <a:pt x="9156855" y="98387"/>
                  <a:pt x="9156458" y="151317"/>
                </a:cubicBezTo>
                <a:lnTo>
                  <a:pt x="7023503" y="153807"/>
                </a:lnTo>
                <a:cubicBezTo>
                  <a:pt x="6861751" y="130250"/>
                  <a:pt x="6695331" y="391781"/>
                  <a:pt x="6626231" y="463428"/>
                </a:cubicBezTo>
                <a:cubicBezTo>
                  <a:pt x="6430061" y="669620"/>
                  <a:pt x="6478545" y="710649"/>
                  <a:pt x="6220218" y="710761"/>
                </a:cubicBezTo>
                <a:lnTo>
                  <a:pt x="3050628" y="710762"/>
                </a:lnTo>
                <a:cubicBezTo>
                  <a:pt x="2686843" y="726016"/>
                  <a:pt x="2761380" y="669924"/>
                  <a:pt x="2624796" y="553124"/>
                </a:cubicBezTo>
                <a:cubicBezTo>
                  <a:pt x="2565452" y="481174"/>
                  <a:pt x="2507355" y="410803"/>
                  <a:pt x="2455368" y="353801"/>
                </a:cubicBezTo>
                <a:cubicBezTo>
                  <a:pt x="2266797" y="184151"/>
                  <a:pt x="2343381" y="159098"/>
                  <a:pt x="2038798" y="156298"/>
                </a:cubicBezTo>
                <a:lnTo>
                  <a:pt x="0" y="150125"/>
                </a:lnTo>
                <a:lnTo>
                  <a:pt x="13648" y="0"/>
                </a:lnTo>
                <a:close/>
              </a:path>
            </a:pathLst>
          </a:custGeom>
          <a:solidFill>
            <a:srgbClr val="451C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</a:rPr>
              <a:t>Case 1</a:t>
            </a:r>
          </a:p>
        </p:txBody>
      </p:sp>
      <p:pic>
        <p:nvPicPr>
          <p:cNvPr id="90" name="Picture 2" descr="C:\Users\goldinl.CTU\AppData\Local\Microsoft\Windows\Temporary Internet Files\Content.Outlook\OQUTX7GM\CHRC logo_HEARTicon (2).jpg">
            <a:extLst>
              <a:ext uri="{FF2B5EF4-FFF2-40B4-BE49-F238E27FC236}">
                <a16:creationId xmlns:a16="http://schemas.microsoft.com/office/drawing/2014/main" id="{DBC02BB8-1834-413B-88D4-797705FBD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DFC"/>
              </a:clrFrom>
              <a:clrTo>
                <a:srgbClr val="FFFDFC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727" y="6490451"/>
            <a:ext cx="263937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445464-A77D-4C4C-8B1A-CB22D0A41A6A}"/>
              </a:ext>
            </a:extLst>
          </p:cNvPr>
          <p:cNvSpPr/>
          <p:nvPr/>
        </p:nvSpPr>
        <p:spPr>
          <a:xfrm>
            <a:off x="333960" y="2083982"/>
            <a:ext cx="3929695" cy="531628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r>
              <a:rPr lang="en-CA" sz="2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Vascular Protection Checklist</a:t>
            </a:r>
            <a:endParaRPr lang="en-US" sz="2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BA06B7B-2301-4FD4-B688-5BBBFA26E287}"/>
              </a:ext>
            </a:extLst>
          </p:cNvPr>
          <p:cNvSpPr txBox="1">
            <a:spLocks/>
          </p:cNvSpPr>
          <p:nvPr/>
        </p:nvSpPr>
        <p:spPr bwMode="auto">
          <a:xfrm>
            <a:off x="729729" y="2552403"/>
            <a:ext cx="3929696" cy="379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Char char="•"/>
              <a:defRPr sz="24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Char char="–"/>
              <a:defRPr sz="20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Char char="–"/>
              <a:defRPr sz="20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Char char="»"/>
              <a:defRPr sz="20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defTabSz="914400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en-US" sz="2000" b="1" kern="0" dirty="0">
                <a:latin typeface="Arial Narrow" panose="020B0606020202030204" pitchFamily="34" charset="0"/>
                <a:cs typeface="Arial" panose="020B0604020202020204" pitchFamily="34" charset="0"/>
              </a:rPr>
              <a:t>A</a:t>
            </a:r>
            <a:r>
              <a:rPr lang="en-US" altLang="en-US" sz="2000" kern="0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1800" kern="0" dirty="0">
                <a:solidFill>
                  <a:srgbClr val="0A5C7E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•</a:t>
            </a:r>
            <a:r>
              <a:rPr lang="en-US" altLang="en-US" sz="2000" kern="0" dirty="0">
                <a:solidFill>
                  <a:srgbClr val="0A5C7E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kern="0" dirty="0">
                <a:latin typeface="Arial Narrow" panose="020B0606020202030204" pitchFamily="34" charset="0"/>
                <a:cs typeface="Arial" panose="020B0604020202020204" pitchFamily="34" charset="0"/>
              </a:rPr>
              <a:t>A1C </a:t>
            </a:r>
            <a:r>
              <a:rPr lang="en-US" altLang="en-US" sz="2000" b="1" kern="0" dirty="0">
                <a:latin typeface="Arial Narrow" panose="020B0606020202030204" pitchFamily="34" charset="0"/>
                <a:cs typeface="Arial" panose="020B0604020202020204" pitchFamily="34" charset="0"/>
              </a:rPr>
              <a:t>≤7%</a:t>
            </a:r>
          </a:p>
          <a:p>
            <a:pPr marL="0" indent="0" defTabSz="914400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en-US" sz="2000" b="1" kern="0" dirty="0">
                <a:latin typeface="Arial Narrow" panose="020B0606020202030204" pitchFamily="34" charset="0"/>
                <a:cs typeface="Arial" panose="020B0604020202020204" pitchFamily="34" charset="0"/>
              </a:rPr>
              <a:t>B</a:t>
            </a:r>
            <a:r>
              <a:rPr lang="en-US" altLang="en-US" sz="2000" kern="0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1800" kern="0" dirty="0">
                <a:solidFill>
                  <a:srgbClr val="0A5C7E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•</a:t>
            </a:r>
            <a:r>
              <a:rPr lang="en-US" altLang="en-US" sz="2000" kern="0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kern="0" dirty="0">
                <a:latin typeface="Arial Narrow" panose="020B0606020202030204" pitchFamily="34" charset="0"/>
                <a:cs typeface="Arial" panose="020B0604020202020204" pitchFamily="34" charset="0"/>
              </a:rPr>
              <a:t>BP </a:t>
            </a:r>
            <a:r>
              <a:rPr lang="en-US" altLang="en-US" sz="2000" b="1" kern="0" dirty="0">
                <a:latin typeface="Arial Narrow" panose="020B0606020202030204" pitchFamily="34" charset="0"/>
                <a:cs typeface="Arial" panose="020B0604020202020204" pitchFamily="34" charset="0"/>
              </a:rPr>
              <a:t>&lt;130/80 mmHg</a:t>
            </a:r>
          </a:p>
          <a:p>
            <a:pPr marL="0" indent="0" defTabSz="914400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en-US" sz="2000" b="1" kern="0" dirty="0">
                <a:latin typeface="Arial Narrow" panose="020B0606020202030204" pitchFamily="34" charset="0"/>
                <a:cs typeface="Arial" panose="020B0604020202020204" pitchFamily="34" charset="0"/>
              </a:rPr>
              <a:t>C</a:t>
            </a:r>
            <a:r>
              <a:rPr lang="en-US" altLang="en-US" sz="2000" kern="0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1800" kern="0" dirty="0">
                <a:solidFill>
                  <a:srgbClr val="0A5C7E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•</a:t>
            </a:r>
            <a:r>
              <a:rPr lang="en-US" altLang="en-US" sz="2000" kern="0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kern="0" dirty="0">
                <a:latin typeface="Arial Narrow" panose="020B0606020202030204" pitchFamily="34" charset="0"/>
                <a:cs typeface="Arial" panose="020B0604020202020204" pitchFamily="34" charset="0"/>
              </a:rPr>
              <a:t>LDL-C </a:t>
            </a:r>
            <a:r>
              <a:rPr lang="en-US" altLang="en-US" sz="2000" b="1" kern="0" dirty="0">
                <a:latin typeface="Arial Narrow" panose="020B0606020202030204" pitchFamily="34" charset="0"/>
                <a:cs typeface="Arial" panose="020B0604020202020204" pitchFamily="34" charset="0"/>
              </a:rPr>
              <a:t>≤2.0 mmol/L</a:t>
            </a:r>
          </a:p>
          <a:p>
            <a:pPr marL="0" indent="0" defTabSz="914400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en-US" sz="2000" b="1" kern="0" dirty="0">
                <a:latin typeface="Arial Narrow" panose="020B0606020202030204" pitchFamily="34" charset="0"/>
                <a:cs typeface="Arial" panose="020B0604020202020204" pitchFamily="34" charset="0"/>
              </a:rPr>
              <a:t>D</a:t>
            </a:r>
            <a:r>
              <a:rPr lang="en-US" altLang="en-US" sz="2000" kern="0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1800" kern="0" dirty="0">
                <a:solidFill>
                  <a:srgbClr val="0A5C7E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•</a:t>
            </a:r>
            <a:r>
              <a:rPr lang="en-US" altLang="en-US" sz="2000" kern="0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kern="0" dirty="0">
                <a:latin typeface="Arial Narrow" panose="020B0606020202030204" pitchFamily="34" charset="0"/>
                <a:cs typeface="Arial" panose="020B0604020202020204" pitchFamily="34" charset="0"/>
              </a:rPr>
              <a:t>Drugs to protect the heart</a:t>
            </a:r>
          </a:p>
          <a:p>
            <a:pPr marL="400050" lvl="1" indent="0" defTabSz="914400">
              <a:lnSpc>
                <a:spcPct val="140000"/>
              </a:lnSpc>
              <a:spcBef>
                <a:spcPct val="0"/>
              </a:spcBef>
              <a:buNone/>
            </a:pPr>
            <a:r>
              <a:rPr lang="en-US" altLang="en-US" sz="1400" b="1" kern="0" dirty="0">
                <a:latin typeface="Arial Narrow" panose="020B0606020202030204" pitchFamily="34" charset="0"/>
                <a:cs typeface="Arial" panose="020B0604020202020204" pitchFamily="34" charset="0"/>
              </a:rPr>
              <a:t>A – ACEI or ARB</a:t>
            </a:r>
          </a:p>
          <a:p>
            <a:pPr marL="400050" lvl="1" indent="0" defTabSz="914400">
              <a:lnSpc>
                <a:spcPct val="140000"/>
              </a:lnSpc>
              <a:spcBef>
                <a:spcPct val="0"/>
              </a:spcBef>
              <a:buNone/>
            </a:pPr>
            <a:r>
              <a:rPr lang="en-US" altLang="en-US" sz="1400" b="1" kern="0" dirty="0">
                <a:latin typeface="Arial Narrow" panose="020B0606020202030204" pitchFamily="34" charset="0"/>
                <a:cs typeface="Arial" panose="020B0604020202020204" pitchFamily="34" charset="0"/>
              </a:rPr>
              <a:t>S – Statin</a:t>
            </a:r>
          </a:p>
          <a:p>
            <a:pPr marL="400050" lvl="1" indent="0" defTabSz="914400">
              <a:lnSpc>
                <a:spcPct val="140000"/>
              </a:lnSpc>
              <a:spcBef>
                <a:spcPct val="0"/>
              </a:spcBef>
              <a:buNone/>
            </a:pPr>
            <a:r>
              <a:rPr lang="en-US" altLang="en-US" sz="1400" b="1" kern="0" dirty="0">
                <a:latin typeface="Arial Narrow" panose="020B0606020202030204" pitchFamily="34" charset="0"/>
                <a:cs typeface="Arial" panose="020B0604020202020204" pitchFamily="34" charset="0"/>
              </a:rPr>
              <a:t>A – ASA if indicated</a:t>
            </a:r>
          </a:p>
          <a:p>
            <a:pPr marL="400050" lvl="1" indent="0" defTabSz="914400">
              <a:lnSpc>
                <a:spcPct val="140000"/>
              </a:lnSpc>
              <a:spcBef>
                <a:spcPct val="0"/>
              </a:spcBef>
              <a:buNone/>
            </a:pPr>
            <a:r>
              <a:rPr lang="en-CA" sz="1400" b="1" kern="0" dirty="0">
                <a:latin typeface="Arial Narrow" panose="020B0606020202030204" pitchFamily="34" charset="0"/>
                <a:cs typeface="Arial" panose="020B0604020202020204" pitchFamily="34" charset="0"/>
              </a:rPr>
              <a:t>SGLT2i / GLP-1RA </a:t>
            </a:r>
            <a:r>
              <a:rPr lang="en-US" altLang="en-US" sz="1400" b="1" kern="0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</a:p>
          <a:p>
            <a:pPr marL="0" indent="0" defTabSz="914400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en-US" sz="2000" b="1" kern="0" dirty="0">
                <a:latin typeface="Arial Narrow" panose="020B0606020202030204" pitchFamily="34" charset="0"/>
                <a:cs typeface="Arial" panose="020B0604020202020204" pitchFamily="34" charset="0"/>
              </a:rPr>
              <a:t>E</a:t>
            </a:r>
            <a:r>
              <a:rPr lang="en-US" altLang="en-US" sz="2000" kern="0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1800" kern="0" dirty="0">
                <a:solidFill>
                  <a:srgbClr val="0A5C7E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•</a:t>
            </a:r>
            <a:r>
              <a:rPr lang="en-US" altLang="en-US" sz="2000" kern="0" dirty="0">
                <a:latin typeface="Arial Narrow" panose="020B0606020202030204" pitchFamily="34" charset="0"/>
                <a:cs typeface="Arial" panose="020B0604020202020204" pitchFamily="34" charset="0"/>
              </a:rPr>
              <a:t> Exercise/Eating</a:t>
            </a:r>
          </a:p>
          <a:p>
            <a:pPr marL="0" indent="0" defTabSz="914400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en-US" sz="2000" b="1" kern="0" dirty="0">
                <a:latin typeface="Arial Narrow" panose="020B0606020202030204" pitchFamily="34" charset="0"/>
                <a:cs typeface="Arial" panose="020B0604020202020204" pitchFamily="34" charset="0"/>
              </a:rPr>
              <a:t>S</a:t>
            </a:r>
            <a:r>
              <a:rPr lang="en-US" altLang="en-US" sz="2000" kern="0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1800" kern="0" dirty="0">
                <a:solidFill>
                  <a:srgbClr val="0A5C7E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•</a:t>
            </a:r>
            <a:r>
              <a:rPr lang="en-US" altLang="en-US" sz="2000" kern="0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kern="0" dirty="0">
                <a:latin typeface="Arial Narrow" panose="020B0606020202030204" pitchFamily="34" charset="0"/>
                <a:cs typeface="Arial" panose="020B0604020202020204" pitchFamily="34" charset="0"/>
              </a:rPr>
              <a:t>Smoking cessation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C71579-FCD1-47BC-AF83-92908888C6F4}"/>
              </a:ext>
            </a:extLst>
          </p:cNvPr>
          <p:cNvSpPr/>
          <p:nvPr/>
        </p:nvSpPr>
        <p:spPr>
          <a:xfrm>
            <a:off x="4894000" y="2083982"/>
            <a:ext cx="3929695" cy="531628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r>
              <a:rPr lang="en-CA" sz="2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</a:t>
            </a:r>
            <a:endParaRPr lang="en-US" sz="2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 descr="A person wearing a white shirt&#10;&#10;Description generated with very high confidence">
            <a:extLst>
              <a:ext uri="{FF2B5EF4-FFF2-40B4-BE49-F238E27FC236}">
                <a16:creationId xmlns:a16="http://schemas.microsoft.com/office/drawing/2014/main" id="{E6A371B1-AD1E-4280-924A-15180CFC4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970" y="685179"/>
            <a:ext cx="1119725" cy="1919529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8F0FB81-F3C8-4739-B2B0-AF0020B9822D}"/>
              </a:ext>
            </a:extLst>
          </p:cNvPr>
          <p:cNvSpPr txBox="1">
            <a:spLocks/>
          </p:cNvSpPr>
          <p:nvPr/>
        </p:nvSpPr>
        <p:spPr bwMode="auto">
          <a:xfrm>
            <a:off x="5142221" y="2523731"/>
            <a:ext cx="4054944" cy="379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Char char="•"/>
              <a:defRPr sz="24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Char char="–"/>
              <a:defRPr sz="20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Char char="•"/>
              <a:defRPr sz="20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Char char="–"/>
              <a:defRPr sz="20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Char char="»"/>
              <a:defRPr sz="20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defTabSz="914400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en-US" sz="2000" b="1" kern="0" dirty="0">
                <a:latin typeface="Arial Narrow" panose="020B0606020202030204" pitchFamily="34" charset="0"/>
                <a:cs typeface="Arial" panose="020B0604020202020204" pitchFamily="34" charset="0"/>
              </a:rPr>
              <a:t>A</a:t>
            </a:r>
            <a:r>
              <a:rPr lang="en-US" altLang="en-US" sz="2000" kern="0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1800" kern="0" dirty="0">
                <a:solidFill>
                  <a:srgbClr val="0A5C7E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•</a:t>
            </a:r>
            <a:r>
              <a:rPr lang="en-US" altLang="en-US" sz="2000" kern="0" dirty="0">
                <a:solidFill>
                  <a:srgbClr val="0A5C7E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kern="0" dirty="0">
                <a:latin typeface="Arial Narrow" panose="020B0606020202030204" pitchFamily="34" charset="0"/>
                <a:cs typeface="Arial" panose="020B0604020202020204" pitchFamily="34" charset="0"/>
              </a:rPr>
              <a:t>A1C </a:t>
            </a:r>
            <a:r>
              <a:rPr lang="en-US" altLang="en-US" sz="2000" b="1" kern="0" dirty="0">
                <a:solidFill>
                  <a:srgbClr val="0083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6.9%</a:t>
            </a:r>
          </a:p>
          <a:p>
            <a:pPr marL="0" indent="0" defTabSz="914400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en-US" sz="2000" b="1" kern="0" dirty="0">
                <a:latin typeface="Arial Narrow" panose="020B0606020202030204" pitchFamily="34" charset="0"/>
                <a:cs typeface="Arial" panose="020B0604020202020204" pitchFamily="34" charset="0"/>
              </a:rPr>
              <a:t>B</a:t>
            </a:r>
            <a:r>
              <a:rPr lang="en-US" altLang="en-US" sz="2000" kern="0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1800" kern="0" dirty="0">
                <a:solidFill>
                  <a:srgbClr val="0A5C7E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•</a:t>
            </a:r>
            <a:r>
              <a:rPr lang="en-US" altLang="en-US" sz="2000" kern="0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kern="0" dirty="0">
                <a:latin typeface="Arial Narrow" panose="020B0606020202030204" pitchFamily="34" charset="0"/>
                <a:cs typeface="Arial" panose="020B0604020202020204" pitchFamily="34" charset="0"/>
              </a:rPr>
              <a:t>BP </a:t>
            </a:r>
            <a:r>
              <a:rPr lang="en-US" altLang="en-US" sz="2000" b="1" kern="0" dirty="0">
                <a:solidFill>
                  <a:srgbClr val="0083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128/78 </a:t>
            </a:r>
            <a:r>
              <a:rPr lang="en-US" altLang="en-US" sz="2000" b="1" kern="0" dirty="0" err="1">
                <a:solidFill>
                  <a:srgbClr val="0083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mmHG</a:t>
            </a:r>
            <a:endParaRPr lang="en-US" altLang="en-US" sz="2000" b="1" kern="0" dirty="0">
              <a:solidFill>
                <a:srgbClr val="008300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0" indent="0" defTabSz="914400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en-US" sz="2000" b="1" kern="0" dirty="0">
                <a:latin typeface="Arial Narrow" panose="020B0606020202030204" pitchFamily="34" charset="0"/>
                <a:cs typeface="Arial" panose="020B0604020202020204" pitchFamily="34" charset="0"/>
              </a:rPr>
              <a:t>C</a:t>
            </a:r>
            <a:r>
              <a:rPr lang="en-US" altLang="en-US" sz="2000" kern="0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1800" kern="0" dirty="0">
                <a:solidFill>
                  <a:srgbClr val="0A5C7E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•</a:t>
            </a:r>
            <a:r>
              <a:rPr lang="en-US" altLang="en-US" sz="2000" kern="0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kern="0" dirty="0">
                <a:latin typeface="Arial Narrow" panose="020B0606020202030204" pitchFamily="34" charset="0"/>
                <a:cs typeface="Arial" panose="020B0604020202020204" pitchFamily="34" charset="0"/>
              </a:rPr>
              <a:t>LDL-C </a:t>
            </a:r>
            <a:r>
              <a:rPr lang="en-US" altLang="en-US" sz="2000" b="1" kern="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2.4 mmol/L</a:t>
            </a:r>
          </a:p>
          <a:p>
            <a:pPr marL="0" indent="0" defTabSz="914400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en-US" sz="2000" b="1" kern="0" dirty="0">
                <a:latin typeface="Arial Narrow" panose="020B0606020202030204" pitchFamily="34" charset="0"/>
                <a:cs typeface="Arial" panose="020B0604020202020204" pitchFamily="34" charset="0"/>
              </a:rPr>
              <a:t>D</a:t>
            </a:r>
            <a:r>
              <a:rPr lang="en-US" altLang="en-US" sz="2000" kern="0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1800" kern="0" dirty="0">
                <a:solidFill>
                  <a:srgbClr val="0A5C7E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•</a:t>
            </a:r>
            <a:r>
              <a:rPr lang="en-US" altLang="en-US" sz="2000" kern="0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kern="0" dirty="0">
                <a:latin typeface="Arial Narrow" panose="020B0606020202030204" pitchFamily="34" charset="0"/>
                <a:cs typeface="Arial" panose="020B0604020202020204" pitchFamily="34" charset="0"/>
              </a:rPr>
              <a:t>Drugs to protect the heart</a:t>
            </a:r>
          </a:p>
          <a:p>
            <a:pPr marL="400050" lvl="1" indent="0" defTabSz="914400">
              <a:lnSpc>
                <a:spcPct val="140000"/>
              </a:lnSpc>
              <a:spcBef>
                <a:spcPct val="0"/>
              </a:spcBef>
              <a:buNone/>
            </a:pPr>
            <a:r>
              <a:rPr lang="en-US" altLang="en-US" sz="1400" b="1" kern="0" dirty="0">
                <a:latin typeface="Arial Narrow" panose="020B0606020202030204" pitchFamily="34" charset="0"/>
                <a:cs typeface="Arial" panose="020B0604020202020204" pitchFamily="34" charset="0"/>
              </a:rPr>
              <a:t>   Ramipril 10 mg </a:t>
            </a:r>
          </a:p>
          <a:p>
            <a:pPr marL="400050" lvl="1" indent="0" defTabSz="914400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en-US" sz="1400" b="1" kern="0" dirty="0">
                <a:latin typeface="Arial Narrow" panose="020B0606020202030204" pitchFamily="34" charset="0"/>
                <a:cs typeface="Arial" panose="020B0604020202020204" pitchFamily="34" charset="0"/>
              </a:rPr>
              <a:t>   Rosuvastatin 20 mg (ezetimibe 10 mg) </a:t>
            </a:r>
          </a:p>
          <a:p>
            <a:pPr marL="400050" lvl="1" indent="0" defTabSz="914400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en-US" sz="1400" b="1" kern="0" dirty="0">
                <a:latin typeface="Arial Narrow" panose="020B0606020202030204" pitchFamily="34" charset="0"/>
                <a:cs typeface="Arial" panose="020B0604020202020204" pitchFamily="34" charset="0"/>
              </a:rPr>
              <a:t>   ASA 81 mg </a:t>
            </a:r>
          </a:p>
          <a:p>
            <a:pPr marL="400050" lvl="1" indent="0" defTabSz="914400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en-US" sz="1400" b="1" kern="0" dirty="0">
                <a:latin typeface="Arial Narrow" panose="020B0606020202030204" pitchFamily="34" charset="0"/>
                <a:cs typeface="Arial" panose="020B0604020202020204" pitchFamily="34" charset="0"/>
              </a:rPr>
              <a:t>   Empagliflozin 10 mg </a:t>
            </a:r>
            <a:endParaRPr lang="en-US" altLang="en-US" sz="1600" b="1" kern="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0" indent="0" defTabSz="914400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en-US" sz="2000" b="1" kern="0" dirty="0">
                <a:latin typeface="Arial Narrow" panose="020B0606020202030204" pitchFamily="34" charset="0"/>
                <a:cs typeface="Arial" panose="020B0604020202020204" pitchFamily="34" charset="0"/>
              </a:rPr>
              <a:t>E</a:t>
            </a:r>
            <a:r>
              <a:rPr lang="en-US" altLang="en-US" sz="2000" kern="0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1800" kern="0" dirty="0">
                <a:solidFill>
                  <a:srgbClr val="0A5C7E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•</a:t>
            </a:r>
            <a:r>
              <a:rPr lang="en-US" altLang="en-US" sz="2000" kern="0" dirty="0">
                <a:latin typeface="Arial Narrow" panose="020B0606020202030204" pitchFamily="34" charset="0"/>
                <a:cs typeface="Arial" panose="020B0604020202020204" pitchFamily="34" charset="0"/>
              </a:rPr>
              <a:t> Exercise/Eating – </a:t>
            </a:r>
            <a:r>
              <a:rPr lang="en-US" altLang="en-US" sz="2000" b="1" kern="0" dirty="0">
                <a:solidFill>
                  <a:srgbClr val="DB7917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Trying </a:t>
            </a:r>
          </a:p>
          <a:p>
            <a:pPr marL="0" indent="0" defTabSz="914400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en-US" sz="2000" b="1" kern="0" dirty="0">
                <a:latin typeface="Arial Narrow" panose="020B0606020202030204" pitchFamily="34" charset="0"/>
                <a:cs typeface="Arial" panose="020B0604020202020204" pitchFamily="34" charset="0"/>
              </a:rPr>
              <a:t>S</a:t>
            </a:r>
            <a:r>
              <a:rPr lang="en-US" altLang="en-US" sz="2000" kern="0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1800" kern="0" dirty="0">
                <a:solidFill>
                  <a:srgbClr val="0A5C7E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•</a:t>
            </a:r>
            <a:r>
              <a:rPr lang="en-US" altLang="en-US" sz="2000" kern="0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kern="0" dirty="0">
                <a:latin typeface="Arial Narrow" panose="020B0606020202030204" pitchFamily="34" charset="0"/>
                <a:cs typeface="Arial" panose="020B0604020202020204" pitchFamily="34" charset="0"/>
              </a:rPr>
              <a:t>Smoking cessation – </a:t>
            </a:r>
            <a:r>
              <a:rPr lang="en-US" altLang="en-US" sz="2000" b="1" kern="0" dirty="0">
                <a:solidFill>
                  <a:srgbClr val="0083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Doesn’t Smoke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94F36E7-E82D-48B6-A67B-464823AAC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75" y="691783"/>
            <a:ext cx="1449516" cy="2239980"/>
          </a:xfrm>
          <a:prstGeom prst="rect">
            <a:avLst/>
          </a:prstGeom>
        </p:spPr>
      </p:pic>
      <p:pic>
        <p:nvPicPr>
          <p:cNvPr id="30" name="Picture 2" descr="Related image">
            <a:extLst>
              <a:ext uri="{FF2B5EF4-FFF2-40B4-BE49-F238E27FC236}">
                <a16:creationId xmlns:a16="http://schemas.microsoft.com/office/drawing/2014/main" id="{6E79570D-EB10-40CF-8AC8-B6B959F67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940" y="2697120"/>
            <a:ext cx="239713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Related image">
            <a:extLst>
              <a:ext uri="{FF2B5EF4-FFF2-40B4-BE49-F238E27FC236}">
                <a16:creationId xmlns:a16="http://schemas.microsoft.com/office/drawing/2014/main" id="{5A062099-7DD8-420F-A179-CCA009596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940" y="3136599"/>
            <a:ext cx="239713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A5CBF40E-E2DB-41B2-99AB-D53926E7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673" y="3582537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Related image">
            <a:extLst>
              <a:ext uri="{FF2B5EF4-FFF2-40B4-BE49-F238E27FC236}">
                <a16:creationId xmlns:a16="http://schemas.microsoft.com/office/drawing/2014/main" id="{E13B17FD-B931-4C9D-B982-45458B166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51" y="4689848"/>
            <a:ext cx="199761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Related image">
            <a:extLst>
              <a:ext uri="{FF2B5EF4-FFF2-40B4-BE49-F238E27FC236}">
                <a16:creationId xmlns:a16="http://schemas.microsoft.com/office/drawing/2014/main" id="{51608D1F-91C4-4CE9-80A3-91CC27D41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51" y="4407353"/>
            <a:ext cx="199761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Related image">
            <a:extLst>
              <a:ext uri="{FF2B5EF4-FFF2-40B4-BE49-F238E27FC236}">
                <a16:creationId xmlns:a16="http://schemas.microsoft.com/office/drawing/2014/main" id="{BD19F325-F991-411C-89E2-DDAEE5740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51" y="4981042"/>
            <a:ext cx="199761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Related image">
            <a:extLst>
              <a:ext uri="{FF2B5EF4-FFF2-40B4-BE49-F238E27FC236}">
                <a16:creationId xmlns:a16="http://schemas.microsoft.com/office/drawing/2014/main" id="{3E3D23C4-B994-4493-8778-DD5D5C438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51" y="5272236"/>
            <a:ext cx="199761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aution icon">
            <a:extLst>
              <a:ext uri="{FF2B5EF4-FFF2-40B4-BE49-F238E27FC236}">
                <a16:creationId xmlns:a16="http://schemas.microsoft.com/office/drawing/2014/main" id="{7A3533E7-4BED-4995-9CF0-D2AFDE44A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244" y="5543696"/>
            <a:ext cx="375630" cy="37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Related image">
            <a:extLst>
              <a:ext uri="{FF2B5EF4-FFF2-40B4-BE49-F238E27FC236}">
                <a16:creationId xmlns:a16="http://schemas.microsoft.com/office/drawing/2014/main" id="{23D8F0F7-322A-461A-AA5A-D75A7F242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940" y="6013009"/>
            <a:ext cx="239713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Related image">
            <a:extLst>
              <a:ext uri="{FF2B5EF4-FFF2-40B4-BE49-F238E27FC236}">
                <a16:creationId xmlns:a16="http://schemas.microsoft.com/office/drawing/2014/main" id="{865109DD-968A-4CF3-9C59-B74074485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940" y="3986744"/>
            <a:ext cx="239713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 Box 29">
            <a:extLst>
              <a:ext uri="{FF2B5EF4-FFF2-40B4-BE49-F238E27FC236}">
                <a16:creationId xmlns:a16="http://schemas.microsoft.com/office/drawing/2014/main" id="{06354524-25C2-4DB5-B63C-A6373F9E0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6" y="6441013"/>
            <a:ext cx="61744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CA" sz="900" dirty="0">
                <a:solidFill>
                  <a:srgbClr val="FFFFFF"/>
                </a:solidFill>
                <a:latin typeface="Arial Narrow" panose="020B0606020202030204" pitchFamily="34" charset="0"/>
                <a:cs typeface="Arial" charset="0"/>
              </a:rPr>
              <a:t>Diabetes Canada Clinical Practice Guidelines Expert Committee. Diabetes Canada 2018 Clinical Practice Guidelines for the Prevention and Management of Diabetes in Canada. Can J Diabetes. 2018;42(</a:t>
            </a:r>
            <a:r>
              <a:rPr lang="en-CA" sz="900" dirty="0" err="1">
                <a:solidFill>
                  <a:srgbClr val="FFFFFF"/>
                </a:solidFill>
                <a:latin typeface="Arial Narrow" panose="020B0606020202030204" pitchFamily="34" charset="0"/>
                <a:cs typeface="Arial" charset="0"/>
              </a:rPr>
              <a:t>Suppl</a:t>
            </a:r>
            <a:r>
              <a:rPr lang="en-CA" sz="900" dirty="0">
                <a:solidFill>
                  <a:srgbClr val="FFFFFF"/>
                </a:solidFill>
                <a:latin typeface="Arial Narrow" panose="020B0606020202030204" pitchFamily="34" charset="0"/>
                <a:cs typeface="Arial" charset="0"/>
              </a:rPr>
              <a:t> 1):S1-S325</a:t>
            </a: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53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5569" y="6099282"/>
            <a:ext cx="9162797" cy="758717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5569" y="0"/>
            <a:ext cx="9162797" cy="1177453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CECF18D-349B-45C8-8B3C-021178FBD5DF}"/>
              </a:ext>
            </a:extLst>
          </p:cNvPr>
          <p:cNvSpPr txBox="1">
            <a:spLocks/>
          </p:cNvSpPr>
          <p:nvPr/>
        </p:nvSpPr>
        <p:spPr>
          <a:xfrm>
            <a:off x="257301" y="1654598"/>
            <a:ext cx="8610599" cy="40669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192"/>
              </a:buClr>
              <a:buSzTx/>
              <a:buFont typeface="Arial" charset="0"/>
              <a:buNone/>
              <a:tabLst/>
              <a:defRPr/>
            </a:pPr>
            <a:r>
              <a:rPr kumimoji="0" lang="en-CA" sz="3000" b="1" i="0" u="none" strike="noStrike" kern="1200" cap="none" spc="0" normalizeH="0" baseline="0" noProof="0" dirty="0">
                <a:ln>
                  <a:noFill/>
                </a:ln>
                <a:solidFill>
                  <a:srgbClr val="451C6A"/>
                </a:solidFill>
                <a:effectLst/>
                <a:uLnTx/>
                <a:uFillTx/>
                <a:latin typeface="Arial Narrow"/>
                <a:ea typeface="+mn-ea"/>
              </a:rPr>
              <a:t>Please select from one or more of the available options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192"/>
              </a:buClr>
              <a:buSzTx/>
              <a:buFont typeface="Arial" charset="0"/>
              <a:buNone/>
              <a:tabLst/>
              <a:defRPr/>
            </a:pP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003192"/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914400" marR="0" lvl="1" indent="-5143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51C6A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CA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</a:rPr>
              <a:t>Add a BAS*</a:t>
            </a:r>
            <a:endParaRPr kumimoji="0" lang="pl-PL" sz="3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914400" marR="0" lvl="1" indent="-5143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51C6A"/>
              </a:buClr>
              <a:buSzTx/>
              <a:buFont typeface="+mj-lt"/>
              <a:buAutoNum type="arabicPeriod"/>
              <a:tabLst/>
              <a:defRPr/>
            </a:pPr>
            <a:r>
              <a:rPr lang="en-CA" sz="30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Add a fibrate </a:t>
            </a:r>
            <a:endParaRPr kumimoji="0" lang="pl-PL" sz="3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914400" marR="0" lvl="1" indent="-5143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51C6A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CA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</a:rPr>
              <a:t>Add niacin </a:t>
            </a:r>
            <a:endParaRPr kumimoji="0" lang="pl-PL" sz="3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914400" marR="0" lvl="1" indent="-5143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51C6A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CA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</a:rPr>
              <a:t>Add a PCSK9 inhibitor </a:t>
            </a:r>
          </a:p>
          <a:p>
            <a:pPr marL="914400" marR="0" lvl="1" indent="-5143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51C6A"/>
              </a:buClr>
              <a:buSzTx/>
              <a:buFont typeface="+mj-lt"/>
              <a:buAutoNum type="arabicPeriod"/>
              <a:tabLst/>
              <a:defRPr/>
            </a:pPr>
            <a:r>
              <a:rPr lang="en-CA" sz="30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No changes to current management </a:t>
            </a:r>
          </a:p>
          <a:p>
            <a:pPr marL="914400" marR="0" lvl="1" indent="-5143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51C6A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CA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</a:rPr>
              <a:t>Refer to a specialist </a:t>
            </a:r>
            <a:endParaRPr kumimoji="0" lang="pl-PL" sz="3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686" y="6180388"/>
            <a:ext cx="928465" cy="593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56156" y="36152"/>
            <a:ext cx="85735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What would be your next step with respect to Mark’s cholesterol management?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106F84-9B14-403A-BD44-824973FC295D}"/>
              </a:ext>
            </a:extLst>
          </p:cNvPr>
          <p:cNvSpPr txBox="1"/>
          <p:nvPr/>
        </p:nvSpPr>
        <p:spPr>
          <a:xfrm>
            <a:off x="356156" y="5721562"/>
            <a:ext cx="2408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BAS = Bile Acid Sequestrant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CE7944B-C6F6-4467-AAD3-367506D73F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083" y="2305050"/>
            <a:ext cx="1852346" cy="41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43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-5569" y="0"/>
            <a:ext cx="9162797" cy="1177453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655" y="635689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56267" y="268427"/>
            <a:ext cx="90052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Lipid Abnormalities in Type 2 Diabetes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6" y="6430380"/>
            <a:ext cx="61744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CA" sz="900" dirty="0">
                <a:solidFill>
                  <a:srgbClr val="FFFFFF"/>
                </a:solidFill>
                <a:latin typeface="Arial Narrow" panose="020B0606020202030204" pitchFamily="34" charset="0"/>
                <a:cs typeface="Arial" charset="0"/>
              </a:rPr>
              <a:t>Apo, apolipoprotein; HDL, high-density lipoprotein; LDL, low-density lipoprotein; VLDL, very low-density lipoprotein.</a:t>
            </a:r>
          </a:p>
          <a:p>
            <a:pPr lvl="0"/>
            <a:r>
              <a:rPr lang="en-CA" sz="900" dirty="0">
                <a:solidFill>
                  <a:srgbClr val="FFFFFF"/>
                </a:solidFill>
                <a:latin typeface="Arial Narrow" panose="020B0606020202030204" pitchFamily="34" charset="0"/>
                <a:cs typeface="Arial" charset="0"/>
              </a:rPr>
              <a:t>Adapted from </a:t>
            </a:r>
            <a:r>
              <a:rPr lang="en-CA" sz="900" dirty="0" err="1">
                <a:solidFill>
                  <a:srgbClr val="FFFFFF"/>
                </a:solidFill>
                <a:latin typeface="Arial Narrow" panose="020B0606020202030204" pitchFamily="34" charset="0"/>
                <a:cs typeface="Arial" charset="0"/>
              </a:rPr>
              <a:t>Vergès</a:t>
            </a:r>
            <a:r>
              <a:rPr lang="en-CA" sz="900" dirty="0">
                <a:solidFill>
                  <a:srgbClr val="FFFFFF"/>
                </a:solidFill>
                <a:latin typeface="Arial Narrow" panose="020B0606020202030204" pitchFamily="34" charset="0"/>
                <a:cs typeface="Arial" charset="0"/>
              </a:rPr>
              <a:t> B. </a:t>
            </a:r>
            <a:r>
              <a:rPr lang="en-CA" sz="900" dirty="0" err="1">
                <a:solidFill>
                  <a:srgbClr val="FFFFFF"/>
                </a:solidFill>
                <a:latin typeface="Arial Narrow" panose="020B0606020202030204" pitchFamily="34" charset="0"/>
                <a:cs typeface="Arial" charset="0"/>
              </a:rPr>
              <a:t>Diabetologia</a:t>
            </a:r>
            <a:r>
              <a:rPr lang="en-CA" sz="900" dirty="0">
                <a:solidFill>
                  <a:srgbClr val="FFFFFF"/>
                </a:solidFill>
                <a:latin typeface="Arial Narrow" panose="020B0606020202030204" pitchFamily="34" charset="0"/>
                <a:cs typeface="Arial" charset="0"/>
              </a:rPr>
              <a:t>. 2015;58:886-99</a:t>
            </a: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D4D9C58-22FD-4C05-8451-00DC2C82BCFF}"/>
              </a:ext>
            </a:extLst>
          </p:cNvPr>
          <p:cNvSpPr txBox="1"/>
          <p:nvPr/>
        </p:nvSpPr>
        <p:spPr>
          <a:xfrm>
            <a:off x="1483681" y="1246613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</a:rPr>
              <a:t>Normal</a:t>
            </a:r>
            <a:endParaRPr kumimoji="0" lang="en-CA" sz="2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24283AF-BFC9-4FAA-872F-8B26A4DD06F9}"/>
              </a:ext>
            </a:extLst>
          </p:cNvPr>
          <p:cNvSpPr txBox="1"/>
          <p:nvPr/>
        </p:nvSpPr>
        <p:spPr>
          <a:xfrm>
            <a:off x="4014909" y="1245715"/>
            <a:ext cx="24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</a:rPr>
              <a:t>Type 2 Diabetes</a:t>
            </a:r>
            <a:endParaRPr kumimoji="0" lang="en-CA" sz="2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155D1BC-7890-4464-B3E1-52AEBE8695B9}"/>
              </a:ext>
            </a:extLst>
          </p:cNvPr>
          <p:cNvSpPr/>
          <p:nvPr/>
        </p:nvSpPr>
        <p:spPr>
          <a:xfrm rot="2987820">
            <a:off x="1783919" y="2196954"/>
            <a:ext cx="585216" cy="585215"/>
          </a:xfrm>
          <a:prstGeom prst="ellipse">
            <a:avLst/>
          </a:prstGeom>
          <a:gradFill flip="none" rotWithShape="1">
            <a:gsLst>
              <a:gs pos="0">
                <a:srgbClr val="1F497D">
                  <a:lumMod val="20000"/>
                  <a:lumOff val="80000"/>
                </a:srgbClr>
              </a:gs>
              <a:gs pos="21000">
                <a:srgbClr val="1F497D">
                  <a:lumMod val="20000"/>
                  <a:lumOff val="80000"/>
                </a:srgbClr>
              </a:gs>
              <a:gs pos="75000">
                <a:srgbClr val="1F497D">
                  <a:lumMod val="60000"/>
                  <a:lumOff val="4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820A912-BC7D-4C61-9FE6-2619343E6CB1}"/>
              </a:ext>
            </a:extLst>
          </p:cNvPr>
          <p:cNvSpPr txBox="1"/>
          <p:nvPr/>
        </p:nvSpPr>
        <p:spPr>
          <a:xfrm>
            <a:off x="469100" y="2403471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A7DCE"/>
                </a:solidFill>
                <a:effectLst/>
                <a:uLnTx/>
                <a:uFillTx/>
                <a:latin typeface="Arial Narrow" panose="020B0606020202030204" pitchFamily="34" charset="0"/>
              </a:rPr>
              <a:t>VLDL</a:t>
            </a:r>
            <a:endParaRPr kumimoji="0" lang="en-CA" sz="2800" b="1" i="0" u="none" strike="noStrike" kern="0" cap="none" spc="0" normalizeH="0" baseline="0" noProof="0" dirty="0">
              <a:ln>
                <a:noFill/>
              </a:ln>
              <a:solidFill>
                <a:srgbClr val="3A7DCE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EC4EB3C-DD48-4071-AEA1-AC44B350A0D8}"/>
              </a:ext>
            </a:extLst>
          </p:cNvPr>
          <p:cNvSpPr/>
          <p:nvPr/>
        </p:nvSpPr>
        <p:spPr>
          <a:xfrm rot="19374187">
            <a:off x="1606175" y="2429462"/>
            <a:ext cx="585216" cy="585215"/>
          </a:xfrm>
          <a:prstGeom prst="ellipse">
            <a:avLst/>
          </a:prstGeom>
          <a:gradFill flip="none" rotWithShape="1">
            <a:gsLst>
              <a:gs pos="0">
                <a:srgbClr val="1F497D">
                  <a:lumMod val="20000"/>
                  <a:lumOff val="80000"/>
                </a:srgbClr>
              </a:gs>
              <a:gs pos="21000">
                <a:srgbClr val="1F497D">
                  <a:lumMod val="20000"/>
                  <a:lumOff val="80000"/>
                </a:srgbClr>
              </a:gs>
              <a:gs pos="75000">
                <a:srgbClr val="1F497D">
                  <a:lumMod val="60000"/>
                  <a:lumOff val="4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ED5BB20-5FC3-4A11-90EF-9B41754B369A}"/>
              </a:ext>
            </a:extLst>
          </p:cNvPr>
          <p:cNvSpPr/>
          <p:nvPr/>
        </p:nvSpPr>
        <p:spPr>
          <a:xfrm rot="2987820">
            <a:off x="1987542" y="2585616"/>
            <a:ext cx="585216" cy="585215"/>
          </a:xfrm>
          <a:prstGeom prst="ellipse">
            <a:avLst/>
          </a:prstGeom>
          <a:gradFill flip="none" rotWithShape="1">
            <a:gsLst>
              <a:gs pos="0">
                <a:srgbClr val="1F497D">
                  <a:lumMod val="20000"/>
                  <a:lumOff val="80000"/>
                </a:srgbClr>
              </a:gs>
              <a:gs pos="21000">
                <a:srgbClr val="1F497D">
                  <a:lumMod val="20000"/>
                  <a:lumOff val="80000"/>
                </a:srgbClr>
              </a:gs>
              <a:gs pos="75000">
                <a:srgbClr val="1F497D">
                  <a:lumMod val="60000"/>
                  <a:lumOff val="4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F79CBF2-C2EF-457E-B51D-5A0379B31C7C}"/>
              </a:ext>
            </a:extLst>
          </p:cNvPr>
          <p:cNvSpPr/>
          <p:nvPr/>
        </p:nvSpPr>
        <p:spPr>
          <a:xfrm rot="282146">
            <a:off x="4526650" y="2055899"/>
            <a:ext cx="731520" cy="731520"/>
          </a:xfrm>
          <a:prstGeom prst="ellipse">
            <a:avLst/>
          </a:prstGeom>
          <a:gradFill flip="none" rotWithShape="1">
            <a:gsLst>
              <a:gs pos="0">
                <a:srgbClr val="1F497D">
                  <a:lumMod val="20000"/>
                  <a:lumOff val="80000"/>
                </a:srgbClr>
              </a:gs>
              <a:gs pos="21000">
                <a:srgbClr val="1F497D">
                  <a:lumMod val="20000"/>
                  <a:lumOff val="80000"/>
                </a:srgbClr>
              </a:gs>
              <a:gs pos="75000">
                <a:srgbClr val="1F497D">
                  <a:lumMod val="60000"/>
                  <a:lumOff val="4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19A470A-B50F-4DE6-AF5B-DB1CE36FB3C1}"/>
              </a:ext>
            </a:extLst>
          </p:cNvPr>
          <p:cNvSpPr/>
          <p:nvPr/>
        </p:nvSpPr>
        <p:spPr>
          <a:xfrm rot="1454141">
            <a:off x="4928118" y="1985527"/>
            <a:ext cx="731520" cy="731520"/>
          </a:xfrm>
          <a:prstGeom prst="ellipse">
            <a:avLst/>
          </a:prstGeom>
          <a:gradFill flip="none" rotWithShape="1">
            <a:gsLst>
              <a:gs pos="0">
                <a:srgbClr val="1F497D">
                  <a:lumMod val="20000"/>
                  <a:lumOff val="80000"/>
                </a:srgbClr>
              </a:gs>
              <a:gs pos="21000">
                <a:srgbClr val="1F497D">
                  <a:lumMod val="20000"/>
                  <a:lumOff val="80000"/>
                </a:srgbClr>
              </a:gs>
              <a:gs pos="75000">
                <a:srgbClr val="1F497D">
                  <a:lumMod val="60000"/>
                  <a:lumOff val="4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B0AE152-805D-49AA-BE55-8F0C337C3D50}"/>
              </a:ext>
            </a:extLst>
          </p:cNvPr>
          <p:cNvSpPr/>
          <p:nvPr/>
        </p:nvSpPr>
        <p:spPr>
          <a:xfrm rot="20530679">
            <a:off x="4255367" y="2322331"/>
            <a:ext cx="731520" cy="731520"/>
          </a:xfrm>
          <a:prstGeom prst="ellipse">
            <a:avLst/>
          </a:prstGeom>
          <a:gradFill flip="none" rotWithShape="1">
            <a:gsLst>
              <a:gs pos="0">
                <a:srgbClr val="1F497D">
                  <a:lumMod val="20000"/>
                  <a:lumOff val="80000"/>
                </a:srgbClr>
              </a:gs>
              <a:gs pos="21000">
                <a:srgbClr val="1F497D">
                  <a:lumMod val="20000"/>
                  <a:lumOff val="80000"/>
                </a:srgbClr>
              </a:gs>
              <a:gs pos="75000">
                <a:srgbClr val="1F497D">
                  <a:lumMod val="60000"/>
                  <a:lumOff val="4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CAAAB23-F65A-492D-93E7-FE396099CD9A}"/>
              </a:ext>
            </a:extLst>
          </p:cNvPr>
          <p:cNvSpPr/>
          <p:nvPr/>
        </p:nvSpPr>
        <p:spPr>
          <a:xfrm rot="1455147">
            <a:off x="4454355" y="2411595"/>
            <a:ext cx="731520" cy="731520"/>
          </a:xfrm>
          <a:prstGeom prst="ellipse">
            <a:avLst/>
          </a:prstGeom>
          <a:gradFill flip="none" rotWithShape="1">
            <a:gsLst>
              <a:gs pos="0">
                <a:srgbClr val="1F497D">
                  <a:lumMod val="20000"/>
                  <a:lumOff val="80000"/>
                </a:srgbClr>
              </a:gs>
              <a:gs pos="21000">
                <a:srgbClr val="1F497D">
                  <a:lumMod val="20000"/>
                  <a:lumOff val="80000"/>
                </a:srgbClr>
              </a:gs>
              <a:gs pos="75000">
                <a:srgbClr val="1F497D">
                  <a:lumMod val="60000"/>
                  <a:lumOff val="4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C7B0D3F-18FA-4C58-A151-6506AFE065B7}"/>
              </a:ext>
            </a:extLst>
          </p:cNvPr>
          <p:cNvSpPr/>
          <p:nvPr/>
        </p:nvSpPr>
        <p:spPr>
          <a:xfrm rot="18852542">
            <a:off x="4558888" y="2679922"/>
            <a:ext cx="731520" cy="731520"/>
          </a:xfrm>
          <a:prstGeom prst="ellipse">
            <a:avLst/>
          </a:prstGeom>
          <a:gradFill flip="none" rotWithShape="1">
            <a:gsLst>
              <a:gs pos="0">
                <a:srgbClr val="1F497D">
                  <a:lumMod val="20000"/>
                  <a:lumOff val="80000"/>
                </a:srgbClr>
              </a:gs>
              <a:gs pos="21000">
                <a:srgbClr val="1F497D">
                  <a:lumMod val="20000"/>
                  <a:lumOff val="80000"/>
                </a:srgbClr>
              </a:gs>
              <a:gs pos="75000">
                <a:srgbClr val="1F497D">
                  <a:lumMod val="60000"/>
                  <a:lumOff val="4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959FF0F-0744-4F4E-B604-E7236248B29F}"/>
              </a:ext>
            </a:extLst>
          </p:cNvPr>
          <p:cNvSpPr/>
          <p:nvPr/>
        </p:nvSpPr>
        <p:spPr>
          <a:xfrm rot="2970467">
            <a:off x="4839729" y="2458053"/>
            <a:ext cx="731520" cy="731520"/>
          </a:xfrm>
          <a:prstGeom prst="ellipse">
            <a:avLst/>
          </a:prstGeom>
          <a:gradFill flip="none" rotWithShape="1">
            <a:gsLst>
              <a:gs pos="0">
                <a:srgbClr val="1F497D">
                  <a:lumMod val="20000"/>
                  <a:lumOff val="80000"/>
                </a:srgbClr>
              </a:gs>
              <a:gs pos="21000">
                <a:srgbClr val="1F497D">
                  <a:lumMod val="20000"/>
                  <a:lumOff val="80000"/>
                </a:srgbClr>
              </a:gs>
              <a:gs pos="75000">
                <a:srgbClr val="1F497D">
                  <a:lumMod val="60000"/>
                  <a:lumOff val="4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1B271F4-B483-408E-A415-265458CBA16D}"/>
              </a:ext>
            </a:extLst>
          </p:cNvPr>
          <p:cNvSpPr/>
          <p:nvPr/>
        </p:nvSpPr>
        <p:spPr>
          <a:xfrm rot="6534984">
            <a:off x="5282515" y="2423009"/>
            <a:ext cx="731520" cy="731520"/>
          </a:xfrm>
          <a:prstGeom prst="ellipse">
            <a:avLst/>
          </a:prstGeom>
          <a:gradFill flip="none" rotWithShape="1">
            <a:gsLst>
              <a:gs pos="0">
                <a:srgbClr val="1F497D">
                  <a:lumMod val="20000"/>
                  <a:lumOff val="80000"/>
                </a:srgbClr>
              </a:gs>
              <a:gs pos="21000">
                <a:srgbClr val="1F497D">
                  <a:lumMod val="20000"/>
                  <a:lumOff val="80000"/>
                </a:srgbClr>
              </a:gs>
              <a:gs pos="75000">
                <a:srgbClr val="1F497D">
                  <a:lumMod val="60000"/>
                  <a:lumOff val="4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68EAFA9-CB2D-46E3-9B46-9E2DEC70C35C}"/>
              </a:ext>
            </a:extLst>
          </p:cNvPr>
          <p:cNvSpPr/>
          <p:nvPr/>
        </p:nvSpPr>
        <p:spPr>
          <a:xfrm rot="657161">
            <a:off x="4828075" y="2774532"/>
            <a:ext cx="731520" cy="731520"/>
          </a:xfrm>
          <a:prstGeom prst="ellipse">
            <a:avLst/>
          </a:prstGeom>
          <a:gradFill flip="none" rotWithShape="1">
            <a:gsLst>
              <a:gs pos="0">
                <a:srgbClr val="1F497D">
                  <a:lumMod val="20000"/>
                  <a:lumOff val="80000"/>
                </a:srgbClr>
              </a:gs>
              <a:gs pos="21000">
                <a:srgbClr val="1F497D">
                  <a:lumMod val="20000"/>
                  <a:lumOff val="80000"/>
                </a:srgbClr>
              </a:gs>
              <a:gs pos="75000">
                <a:srgbClr val="1F497D">
                  <a:lumMod val="60000"/>
                  <a:lumOff val="40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F45BDC2-FB32-44EB-B3D8-BC90D7CD9E7B}"/>
              </a:ext>
            </a:extLst>
          </p:cNvPr>
          <p:cNvSpPr txBox="1"/>
          <p:nvPr/>
        </p:nvSpPr>
        <p:spPr>
          <a:xfrm>
            <a:off x="6778391" y="2198078"/>
            <a:ext cx="20762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</a:rPr>
              <a:t>↑</a:t>
            </a: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VLDL production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srgbClr val="0A5C7E"/>
                </a:solidFill>
                <a:effectLst/>
                <a:uLnTx/>
                <a:uFillTx/>
                <a:latin typeface="Arial Narrow" panose="020B0606020202030204" pitchFamily="34" charset="0"/>
              </a:rPr>
              <a:t>↓</a:t>
            </a: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VLDL catabolism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</a:rPr>
              <a:t>↑</a:t>
            </a: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% of large VLDL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100CCA-B2A2-4840-89D7-80F25EAB6448}"/>
              </a:ext>
            </a:extLst>
          </p:cNvPr>
          <p:cNvSpPr>
            <a:spLocks noChangeAspect="1"/>
          </p:cNvSpPr>
          <p:nvPr/>
        </p:nvSpPr>
        <p:spPr>
          <a:xfrm rot="1590009">
            <a:off x="1964558" y="3721373"/>
            <a:ext cx="468172" cy="468172"/>
          </a:xfrm>
          <a:prstGeom prst="ellipse">
            <a:avLst/>
          </a:prstGeom>
          <a:gradFill flip="none" rotWithShape="1">
            <a:gsLst>
              <a:gs pos="14000">
                <a:srgbClr val="1F497D">
                  <a:lumMod val="60000"/>
                  <a:lumOff val="40000"/>
                </a:srgbClr>
              </a:gs>
              <a:gs pos="21000">
                <a:srgbClr val="1F497D">
                  <a:lumMod val="60000"/>
                  <a:lumOff val="40000"/>
                </a:srgbClr>
              </a:gs>
              <a:gs pos="75000">
                <a:srgbClr val="1F497D">
                  <a:lumMod val="75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238E825-8687-4440-B993-504D90F813BA}"/>
              </a:ext>
            </a:extLst>
          </p:cNvPr>
          <p:cNvSpPr>
            <a:spLocks noChangeAspect="1"/>
          </p:cNvSpPr>
          <p:nvPr/>
        </p:nvSpPr>
        <p:spPr>
          <a:xfrm rot="19736996">
            <a:off x="1738831" y="3870087"/>
            <a:ext cx="468172" cy="468172"/>
          </a:xfrm>
          <a:prstGeom prst="ellipse">
            <a:avLst/>
          </a:prstGeom>
          <a:gradFill flip="none" rotWithShape="1">
            <a:gsLst>
              <a:gs pos="14000">
                <a:srgbClr val="1F497D">
                  <a:lumMod val="60000"/>
                  <a:lumOff val="40000"/>
                </a:srgbClr>
              </a:gs>
              <a:gs pos="21000">
                <a:srgbClr val="1F497D">
                  <a:lumMod val="60000"/>
                  <a:lumOff val="40000"/>
                </a:srgbClr>
              </a:gs>
              <a:gs pos="75000">
                <a:srgbClr val="1F497D">
                  <a:lumMod val="75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90FD403-6F61-4152-BF8C-AB948741B332}"/>
              </a:ext>
            </a:extLst>
          </p:cNvPr>
          <p:cNvSpPr>
            <a:spLocks noChangeAspect="1"/>
          </p:cNvSpPr>
          <p:nvPr/>
        </p:nvSpPr>
        <p:spPr>
          <a:xfrm rot="2987820">
            <a:off x="1956252" y="4019779"/>
            <a:ext cx="468172" cy="468172"/>
          </a:xfrm>
          <a:prstGeom prst="ellipse">
            <a:avLst/>
          </a:prstGeom>
          <a:gradFill flip="none" rotWithShape="1">
            <a:gsLst>
              <a:gs pos="14000">
                <a:srgbClr val="1F497D">
                  <a:lumMod val="60000"/>
                  <a:lumOff val="40000"/>
                </a:srgbClr>
              </a:gs>
              <a:gs pos="21000">
                <a:srgbClr val="1F497D">
                  <a:lumMod val="60000"/>
                  <a:lumOff val="40000"/>
                </a:srgbClr>
              </a:gs>
              <a:gs pos="75000">
                <a:srgbClr val="1F497D">
                  <a:lumMod val="75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7F914B5-2CA4-4C32-BC98-2564CB635DC2}"/>
              </a:ext>
            </a:extLst>
          </p:cNvPr>
          <p:cNvSpPr txBox="1"/>
          <p:nvPr/>
        </p:nvSpPr>
        <p:spPr>
          <a:xfrm>
            <a:off x="666269" y="3932882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</a:rPr>
              <a:t>LDL</a:t>
            </a:r>
            <a:endParaRPr kumimoji="0" lang="en-CA" sz="2800" b="1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4828BBC-8E24-4123-83BA-E790FD8199A5}"/>
              </a:ext>
            </a:extLst>
          </p:cNvPr>
          <p:cNvSpPr>
            <a:spLocks noChangeAspect="1"/>
          </p:cNvSpPr>
          <p:nvPr/>
        </p:nvSpPr>
        <p:spPr>
          <a:xfrm rot="17307161">
            <a:off x="1689235" y="4186422"/>
            <a:ext cx="468172" cy="468172"/>
          </a:xfrm>
          <a:prstGeom prst="ellipse">
            <a:avLst/>
          </a:prstGeom>
          <a:gradFill flip="none" rotWithShape="1">
            <a:gsLst>
              <a:gs pos="14000">
                <a:srgbClr val="1F497D">
                  <a:lumMod val="60000"/>
                  <a:lumOff val="40000"/>
                </a:srgbClr>
              </a:gs>
              <a:gs pos="21000">
                <a:srgbClr val="1F497D">
                  <a:lumMod val="60000"/>
                  <a:lumOff val="40000"/>
                </a:srgbClr>
              </a:gs>
              <a:gs pos="75000">
                <a:srgbClr val="1F497D">
                  <a:lumMod val="75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0AA594EF-EEB6-4C60-AD4C-CBD6EBCCB24E}"/>
              </a:ext>
            </a:extLst>
          </p:cNvPr>
          <p:cNvSpPr>
            <a:spLocks noChangeAspect="1"/>
          </p:cNvSpPr>
          <p:nvPr/>
        </p:nvSpPr>
        <p:spPr>
          <a:xfrm rot="13193848">
            <a:off x="1935624" y="4328245"/>
            <a:ext cx="468172" cy="468172"/>
          </a:xfrm>
          <a:prstGeom prst="ellipse">
            <a:avLst/>
          </a:prstGeom>
          <a:gradFill flip="none" rotWithShape="1">
            <a:gsLst>
              <a:gs pos="14000">
                <a:srgbClr val="1F497D">
                  <a:lumMod val="60000"/>
                  <a:lumOff val="40000"/>
                </a:srgbClr>
              </a:gs>
              <a:gs pos="21000">
                <a:srgbClr val="1F497D">
                  <a:lumMod val="60000"/>
                  <a:lumOff val="40000"/>
                </a:srgbClr>
              </a:gs>
              <a:gs pos="75000">
                <a:srgbClr val="1F497D">
                  <a:lumMod val="75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AEAD1B6-6AC8-45F3-A8E0-188E2AD3CAF0}"/>
              </a:ext>
            </a:extLst>
          </p:cNvPr>
          <p:cNvSpPr txBox="1"/>
          <p:nvPr/>
        </p:nvSpPr>
        <p:spPr>
          <a:xfrm>
            <a:off x="6778391" y="3644389"/>
            <a:ext cx="20970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srgbClr val="0A5C7E"/>
                </a:solidFill>
                <a:effectLst/>
                <a:uLnTx/>
                <a:uFillTx/>
                <a:latin typeface="Arial Narrow" panose="020B0606020202030204" pitchFamily="34" charset="0"/>
              </a:rPr>
              <a:t>↓ </a:t>
            </a: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LDL catabolism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</a:rPr>
              <a:t>↑</a:t>
            </a: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small, dense LDL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</a:rPr>
              <a:t>↑ </a:t>
            </a: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oxidized LDL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</a:rPr>
              <a:t>↑</a:t>
            </a: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en-CA" sz="20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glycated</a:t>
            </a: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LDL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D6E83AA-0DAA-4346-AC94-5BE5B7B03048}"/>
              </a:ext>
            </a:extLst>
          </p:cNvPr>
          <p:cNvSpPr>
            <a:spLocks noChangeAspect="1"/>
          </p:cNvSpPr>
          <p:nvPr/>
        </p:nvSpPr>
        <p:spPr>
          <a:xfrm rot="838722">
            <a:off x="4808763" y="3694409"/>
            <a:ext cx="365760" cy="365760"/>
          </a:xfrm>
          <a:prstGeom prst="ellipse">
            <a:avLst/>
          </a:prstGeom>
          <a:gradFill flip="none" rotWithShape="1">
            <a:gsLst>
              <a:gs pos="14000">
                <a:srgbClr val="2A62A6"/>
              </a:gs>
              <a:gs pos="21000">
                <a:srgbClr val="245590"/>
              </a:gs>
              <a:gs pos="75000">
                <a:srgbClr val="0E223A"/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8E985CE5-A601-4A16-B8B9-3A0D8A62A076}"/>
              </a:ext>
            </a:extLst>
          </p:cNvPr>
          <p:cNvSpPr>
            <a:spLocks noChangeAspect="1"/>
          </p:cNvSpPr>
          <p:nvPr/>
        </p:nvSpPr>
        <p:spPr>
          <a:xfrm rot="13193848">
            <a:off x="4608179" y="4364061"/>
            <a:ext cx="365760" cy="365760"/>
          </a:xfrm>
          <a:prstGeom prst="ellipse">
            <a:avLst/>
          </a:prstGeom>
          <a:gradFill flip="none" rotWithShape="1">
            <a:gsLst>
              <a:gs pos="14000">
                <a:srgbClr val="2A62A6"/>
              </a:gs>
              <a:gs pos="21000">
                <a:srgbClr val="245590"/>
              </a:gs>
              <a:gs pos="75000">
                <a:srgbClr val="0E223A"/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CD17FCC6-76F4-4173-8332-0409934162C9}"/>
              </a:ext>
            </a:extLst>
          </p:cNvPr>
          <p:cNvSpPr>
            <a:spLocks noChangeAspect="1"/>
          </p:cNvSpPr>
          <p:nvPr/>
        </p:nvSpPr>
        <p:spPr>
          <a:xfrm rot="13193848">
            <a:off x="4373946" y="3990755"/>
            <a:ext cx="365760" cy="365760"/>
          </a:xfrm>
          <a:prstGeom prst="ellipse">
            <a:avLst/>
          </a:prstGeom>
          <a:gradFill flip="none" rotWithShape="1">
            <a:gsLst>
              <a:gs pos="14000">
                <a:srgbClr val="2A62A6"/>
              </a:gs>
              <a:gs pos="21000">
                <a:srgbClr val="245590"/>
              </a:gs>
              <a:gs pos="75000">
                <a:srgbClr val="0E223A"/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44FD7BE-3366-4585-B03B-4F260A9D4B7A}"/>
              </a:ext>
            </a:extLst>
          </p:cNvPr>
          <p:cNvSpPr>
            <a:spLocks noChangeAspect="1"/>
          </p:cNvSpPr>
          <p:nvPr/>
        </p:nvSpPr>
        <p:spPr>
          <a:xfrm rot="11859317">
            <a:off x="4523551" y="4139018"/>
            <a:ext cx="365760" cy="365760"/>
          </a:xfrm>
          <a:prstGeom prst="ellipse">
            <a:avLst/>
          </a:prstGeom>
          <a:gradFill flip="none" rotWithShape="1">
            <a:gsLst>
              <a:gs pos="14000">
                <a:srgbClr val="2A62A6"/>
              </a:gs>
              <a:gs pos="21000">
                <a:srgbClr val="245590"/>
              </a:gs>
              <a:gs pos="75000">
                <a:srgbClr val="0E223A"/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D31280-AF90-4D55-B0CE-45BA1F3AC5E3}"/>
              </a:ext>
            </a:extLst>
          </p:cNvPr>
          <p:cNvSpPr>
            <a:spLocks noChangeAspect="1"/>
          </p:cNvSpPr>
          <p:nvPr/>
        </p:nvSpPr>
        <p:spPr>
          <a:xfrm rot="13193848">
            <a:off x="4831146" y="4447955"/>
            <a:ext cx="365760" cy="365760"/>
          </a:xfrm>
          <a:prstGeom prst="ellipse">
            <a:avLst/>
          </a:prstGeom>
          <a:gradFill flip="none" rotWithShape="1">
            <a:gsLst>
              <a:gs pos="14000">
                <a:srgbClr val="2A62A6"/>
              </a:gs>
              <a:gs pos="21000">
                <a:srgbClr val="245590"/>
              </a:gs>
              <a:gs pos="75000">
                <a:srgbClr val="0E223A"/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FEF107F1-E72A-480F-B202-309292B79E84}"/>
              </a:ext>
            </a:extLst>
          </p:cNvPr>
          <p:cNvSpPr>
            <a:spLocks noChangeAspect="1"/>
          </p:cNvSpPr>
          <p:nvPr/>
        </p:nvSpPr>
        <p:spPr>
          <a:xfrm rot="2393848">
            <a:off x="4508141" y="3688343"/>
            <a:ext cx="365760" cy="365760"/>
          </a:xfrm>
          <a:prstGeom prst="ellipse">
            <a:avLst/>
          </a:prstGeom>
          <a:gradFill flip="none" rotWithShape="1">
            <a:gsLst>
              <a:gs pos="14000">
                <a:srgbClr val="2A62A6"/>
              </a:gs>
              <a:gs pos="21000">
                <a:srgbClr val="245590"/>
              </a:gs>
              <a:gs pos="75000">
                <a:srgbClr val="0E223A"/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C968D8B-AD86-4E4F-BAC9-01E709DEF852}"/>
              </a:ext>
            </a:extLst>
          </p:cNvPr>
          <p:cNvSpPr>
            <a:spLocks noChangeAspect="1"/>
          </p:cNvSpPr>
          <p:nvPr/>
        </p:nvSpPr>
        <p:spPr>
          <a:xfrm rot="18184314">
            <a:off x="4465223" y="3874769"/>
            <a:ext cx="365760" cy="365760"/>
          </a:xfrm>
          <a:prstGeom prst="ellipse">
            <a:avLst/>
          </a:prstGeom>
          <a:gradFill flip="none" rotWithShape="1">
            <a:gsLst>
              <a:gs pos="14000">
                <a:srgbClr val="2A62A6"/>
              </a:gs>
              <a:gs pos="21000">
                <a:srgbClr val="245590"/>
              </a:gs>
              <a:gs pos="75000">
                <a:srgbClr val="0E223A"/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F0A4FE7-907B-435E-BABF-A051CFCED75B}"/>
              </a:ext>
            </a:extLst>
          </p:cNvPr>
          <p:cNvSpPr>
            <a:spLocks noChangeAspect="1"/>
          </p:cNvSpPr>
          <p:nvPr/>
        </p:nvSpPr>
        <p:spPr>
          <a:xfrm rot="19434591">
            <a:off x="4742067" y="3929845"/>
            <a:ext cx="365760" cy="365760"/>
          </a:xfrm>
          <a:prstGeom prst="ellipse">
            <a:avLst/>
          </a:prstGeom>
          <a:gradFill flip="none" rotWithShape="1">
            <a:gsLst>
              <a:gs pos="14000">
                <a:srgbClr val="2A62A6"/>
              </a:gs>
              <a:gs pos="21000">
                <a:srgbClr val="245590"/>
              </a:gs>
              <a:gs pos="75000">
                <a:srgbClr val="0E223A"/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C105584-BF2E-46C3-BB0D-119D7DDBDACC}"/>
              </a:ext>
            </a:extLst>
          </p:cNvPr>
          <p:cNvSpPr>
            <a:spLocks noChangeAspect="1"/>
          </p:cNvSpPr>
          <p:nvPr/>
        </p:nvSpPr>
        <p:spPr>
          <a:xfrm rot="19434591">
            <a:off x="5013963" y="4082245"/>
            <a:ext cx="365760" cy="365760"/>
          </a:xfrm>
          <a:prstGeom prst="ellipse">
            <a:avLst/>
          </a:prstGeom>
          <a:gradFill flip="none" rotWithShape="1">
            <a:gsLst>
              <a:gs pos="14000">
                <a:srgbClr val="2A62A6"/>
              </a:gs>
              <a:gs pos="21000">
                <a:srgbClr val="245590"/>
              </a:gs>
              <a:gs pos="75000">
                <a:srgbClr val="0E223A"/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24992C4-5C6C-4BA7-9EE7-589EB12E979D}"/>
              </a:ext>
            </a:extLst>
          </p:cNvPr>
          <p:cNvSpPr>
            <a:spLocks noChangeAspect="1"/>
          </p:cNvSpPr>
          <p:nvPr/>
        </p:nvSpPr>
        <p:spPr>
          <a:xfrm rot="10091461">
            <a:off x="4791642" y="4167970"/>
            <a:ext cx="365760" cy="365760"/>
          </a:xfrm>
          <a:prstGeom prst="ellipse">
            <a:avLst/>
          </a:prstGeom>
          <a:gradFill flip="none" rotWithShape="1">
            <a:gsLst>
              <a:gs pos="14000">
                <a:srgbClr val="2A62A6"/>
              </a:gs>
              <a:gs pos="21000">
                <a:srgbClr val="245590"/>
              </a:gs>
              <a:gs pos="75000">
                <a:srgbClr val="0E223A"/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24C8F62-7A38-4E61-8F2C-873584EE538F}"/>
              </a:ext>
            </a:extLst>
          </p:cNvPr>
          <p:cNvSpPr>
            <a:spLocks noChangeAspect="1"/>
          </p:cNvSpPr>
          <p:nvPr/>
        </p:nvSpPr>
        <p:spPr>
          <a:xfrm rot="1333795">
            <a:off x="5167678" y="3894380"/>
            <a:ext cx="365760" cy="365760"/>
          </a:xfrm>
          <a:prstGeom prst="ellipse">
            <a:avLst/>
          </a:prstGeom>
          <a:gradFill flip="none" rotWithShape="1">
            <a:gsLst>
              <a:gs pos="14000">
                <a:srgbClr val="2A62A6"/>
              </a:gs>
              <a:gs pos="21000">
                <a:srgbClr val="245590"/>
              </a:gs>
              <a:gs pos="75000">
                <a:srgbClr val="0E223A"/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52F7E9C-DAE8-4EEE-8234-2D95CD4675EC}"/>
              </a:ext>
            </a:extLst>
          </p:cNvPr>
          <p:cNvSpPr>
            <a:spLocks noChangeAspect="1"/>
          </p:cNvSpPr>
          <p:nvPr/>
        </p:nvSpPr>
        <p:spPr>
          <a:xfrm rot="1923107">
            <a:off x="5599571" y="4171956"/>
            <a:ext cx="365760" cy="365760"/>
          </a:xfrm>
          <a:prstGeom prst="ellipse">
            <a:avLst/>
          </a:prstGeom>
          <a:gradFill flip="none" rotWithShape="1">
            <a:gsLst>
              <a:gs pos="14000">
                <a:srgbClr val="2A62A6"/>
              </a:gs>
              <a:gs pos="21000">
                <a:srgbClr val="245590"/>
              </a:gs>
              <a:gs pos="75000">
                <a:srgbClr val="0E223A"/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73042C0-03D8-4933-B60D-38849061EDDF}"/>
              </a:ext>
            </a:extLst>
          </p:cNvPr>
          <p:cNvSpPr>
            <a:spLocks noChangeAspect="1"/>
          </p:cNvSpPr>
          <p:nvPr/>
        </p:nvSpPr>
        <p:spPr>
          <a:xfrm rot="481195">
            <a:off x="5233099" y="4121461"/>
            <a:ext cx="365760" cy="365760"/>
          </a:xfrm>
          <a:prstGeom prst="ellipse">
            <a:avLst/>
          </a:prstGeom>
          <a:gradFill flip="none" rotWithShape="1">
            <a:gsLst>
              <a:gs pos="14000">
                <a:srgbClr val="2A62A6"/>
              </a:gs>
              <a:gs pos="21000">
                <a:srgbClr val="245590"/>
              </a:gs>
              <a:gs pos="75000">
                <a:srgbClr val="0E223A"/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C2439E43-6EAD-4A76-A145-594B9D10A070}"/>
              </a:ext>
            </a:extLst>
          </p:cNvPr>
          <p:cNvSpPr>
            <a:spLocks noChangeAspect="1"/>
          </p:cNvSpPr>
          <p:nvPr/>
        </p:nvSpPr>
        <p:spPr>
          <a:xfrm rot="19434591">
            <a:off x="5394963" y="4276071"/>
            <a:ext cx="365760" cy="365760"/>
          </a:xfrm>
          <a:prstGeom prst="ellipse">
            <a:avLst/>
          </a:prstGeom>
          <a:gradFill flip="none" rotWithShape="1">
            <a:gsLst>
              <a:gs pos="14000">
                <a:srgbClr val="2A62A6"/>
              </a:gs>
              <a:gs pos="21000">
                <a:srgbClr val="245590"/>
              </a:gs>
              <a:gs pos="75000">
                <a:srgbClr val="0E223A"/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0B4E51A-3C9B-4C2F-A2D1-83130BB3A4E5}"/>
              </a:ext>
            </a:extLst>
          </p:cNvPr>
          <p:cNvSpPr>
            <a:spLocks noChangeAspect="1"/>
          </p:cNvSpPr>
          <p:nvPr/>
        </p:nvSpPr>
        <p:spPr>
          <a:xfrm rot="16539279">
            <a:off x="5327632" y="4563292"/>
            <a:ext cx="365760" cy="365760"/>
          </a:xfrm>
          <a:prstGeom prst="ellipse">
            <a:avLst/>
          </a:prstGeom>
          <a:gradFill flip="none" rotWithShape="1">
            <a:gsLst>
              <a:gs pos="14000">
                <a:srgbClr val="2A62A6"/>
              </a:gs>
              <a:gs pos="21000">
                <a:srgbClr val="245590"/>
              </a:gs>
              <a:gs pos="75000">
                <a:srgbClr val="0E223A"/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63B6193-AD3D-4459-B45D-CDCF18FFA29D}"/>
              </a:ext>
            </a:extLst>
          </p:cNvPr>
          <p:cNvSpPr txBox="1"/>
          <p:nvPr/>
        </p:nvSpPr>
        <p:spPr>
          <a:xfrm>
            <a:off x="6778391" y="5197880"/>
            <a:ext cx="21210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</a:rPr>
              <a:t>↑ </a:t>
            </a: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HDL catabolism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</a:rPr>
              <a:t>↑</a:t>
            </a: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en-CA" sz="20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glycated</a:t>
            </a: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HDL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srgbClr val="0A5C7E"/>
                </a:solidFill>
                <a:effectLst/>
                <a:uLnTx/>
                <a:uFillTx/>
                <a:latin typeface="Arial Narrow" panose="020B0606020202030204" pitchFamily="34" charset="0"/>
              </a:rPr>
              <a:t>↓</a:t>
            </a: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small, dense HDL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27865ED8-7BBC-484E-A9BF-EEB7A8F3ECBE}"/>
              </a:ext>
            </a:extLst>
          </p:cNvPr>
          <p:cNvSpPr>
            <a:spLocks noChangeAspect="1"/>
          </p:cNvSpPr>
          <p:nvPr/>
        </p:nvSpPr>
        <p:spPr>
          <a:xfrm rot="20752188">
            <a:off x="1783865" y="5230788"/>
            <a:ext cx="365760" cy="365760"/>
          </a:xfrm>
          <a:prstGeom prst="ellipse">
            <a:avLst/>
          </a:prstGeom>
          <a:gradFill flip="none" rotWithShape="1">
            <a:gsLst>
              <a:gs pos="14000">
                <a:srgbClr val="FCC0F8"/>
              </a:gs>
              <a:gs pos="32000">
                <a:srgbClr val="EF85E0"/>
              </a:gs>
              <a:gs pos="63000">
                <a:srgbClr val="F23CCB"/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08D8DED-0857-4750-8636-7BC87A8015E2}"/>
              </a:ext>
            </a:extLst>
          </p:cNvPr>
          <p:cNvSpPr txBox="1"/>
          <p:nvPr/>
        </p:nvSpPr>
        <p:spPr>
          <a:xfrm>
            <a:off x="632606" y="5178267"/>
            <a:ext cx="790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23CCB"/>
                </a:solidFill>
                <a:effectLst/>
                <a:uLnTx/>
                <a:uFillTx/>
                <a:latin typeface="Arial Narrow" panose="020B0606020202030204" pitchFamily="34" charset="0"/>
              </a:rPr>
              <a:t>HDL</a:t>
            </a:r>
            <a:endParaRPr kumimoji="0" lang="en-CA" sz="2800" b="1" i="0" u="none" strike="noStrike" kern="0" cap="none" spc="0" normalizeH="0" baseline="0" noProof="0" dirty="0">
              <a:ln>
                <a:noFill/>
              </a:ln>
              <a:solidFill>
                <a:srgbClr val="F23CCB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4BE8EB93-DDDE-48BB-ABAE-ACAC55905264}"/>
              </a:ext>
            </a:extLst>
          </p:cNvPr>
          <p:cNvSpPr>
            <a:spLocks noChangeAspect="1"/>
          </p:cNvSpPr>
          <p:nvPr/>
        </p:nvSpPr>
        <p:spPr>
          <a:xfrm rot="17788314">
            <a:off x="1758918" y="5535346"/>
            <a:ext cx="365760" cy="365760"/>
          </a:xfrm>
          <a:prstGeom prst="ellipse">
            <a:avLst/>
          </a:prstGeom>
          <a:gradFill flip="none" rotWithShape="1">
            <a:gsLst>
              <a:gs pos="14000">
                <a:srgbClr val="FCC0F8"/>
              </a:gs>
              <a:gs pos="32000">
                <a:srgbClr val="EF85E0"/>
              </a:gs>
              <a:gs pos="63000">
                <a:srgbClr val="F23CCB"/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D1F9832A-2077-4D46-93E0-DC0D895F24F6}"/>
              </a:ext>
            </a:extLst>
          </p:cNvPr>
          <p:cNvSpPr>
            <a:spLocks noChangeAspect="1"/>
          </p:cNvSpPr>
          <p:nvPr/>
        </p:nvSpPr>
        <p:spPr>
          <a:xfrm rot="4885730">
            <a:off x="2119205" y="5534236"/>
            <a:ext cx="365760" cy="365760"/>
          </a:xfrm>
          <a:prstGeom prst="ellipse">
            <a:avLst/>
          </a:prstGeom>
          <a:gradFill flip="none" rotWithShape="1">
            <a:gsLst>
              <a:gs pos="14000">
                <a:srgbClr val="FCC0F8"/>
              </a:gs>
              <a:gs pos="32000">
                <a:srgbClr val="EF85E0"/>
              </a:gs>
              <a:gs pos="63000">
                <a:srgbClr val="F23CCB"/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B7B92122-0B48-4F56-9011-B589AD5C2EE3}"/>
              </a:ext>
            </a:extLst>
          </p:cNvPr>
          <p:cNvSpPr>
            <a:spLocks noChangeAspect="1"/>
          </p:cNvSpPr>
          <p:nvPr/>
        </p:nvSpPr>
        <p:spPr>
          <a:xfrm rot="1118162">
            <a:off x="1955408" y="5396249"/>
            <a:ext cx="365760" cy="365760"/>
          </a:xfrm>
          <a:prstGeom prst="ellipse">
            <a:avLst/>
          </a:prstGeom>
          <a:gradFill flip="none" rotWithShape="1">
            <a:gsLst>
              <a:gs pos="14000">
                <a:srgbClr val="FCC0F8"/>
              </a:gs>
              <a:gs pos="32000">
                <a:srgbClr val="EF85E0"/>
              </a:gs>
              <a:gs pos="63000">
                <a:srgbClr val="F23CCB"/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26D1EB1-EE2B-4768-B685-8CD253D5D468}"/>
              </a:ext>
            </a:extLst>
          </p:cNvPr>
          <p:cNvSpPr>
            <a:spLocks noChangeAspect="1"/>
          </p:cNvSpPr>
          <p:nvPr/>
        </p:nvSpPr>
        <p:spPr>
          <a:xfrm rot="1418927">
            <a:off x="1928205" y="5696106"/>
            <a:ext cx="365760" cy="365760"/>
          </a:xfrm>
          <a:prstGeom prst="ellipse">
            <a:avLst/>
          </a:prstGeom>
          <a:gradFill flip="none" rotWithShape="1">
            <a:gsLst>
              <a:gs pos="14000">
                <a:srgbClr val="FCC0F8"/>
              </a:gs>
              <a:gs pos="32000">
                <a:srgbClr val="EF85E0"/>
              </a:gs>
              <a:gs pos="63000">
                <a:srgbClr val="F23CCB"/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46808CE3-F14D-421F-82E9-FEB9111ECCA0}"/>
              </a:ext>
            </a:extLst>
          </p:cNvPr>
          <p:cNvSpPr>
            <a:spLocks noChangeAspect="1"/>
          </p:cNvSpPr>
          <p:nvPr/>
        </p:nvSpPr>
        <p:spPr>
          <a:xfrm rot="18424461">
            <a:off x="4864903" y="5369401"/>
            <a:ext cx="274320" cy="274320"/>
          </a:xfrm>
          <a:prstGeom prst="ellipse">
            <a:avLst/>
          </a:prstGeom>
          <a:gradFill flip="none" rotWithShape="1">
            <a:gsLst>
              <a:gs pos="14000">
                <a:srgbClr val="FCC0F8"/>
              </a:gs>
              <a:gs pos="32000">
                <a:srgbClr val="EF85E0"/>
              </a:gs>
              <a:gs pos="63000">
                <a:srgbClr val="F23CCB"/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F3E1B90-A21D-4329-A682-F57997F1EE8F}"/>
              </a:ext>
            </a:extLst>
          </p:cNvPr>
          <p:cNvSpPr>
            <a:spLocks noChangeAspect="1"/>
          </p:cNvSpPr>
          <p:nvPr/>
        </p:nvSpPr>
        <p:spPr>
          <a:xfrm rot="18424461">
            <a:off x="5017303" y="5765402"/>
            <a:ext cx="274320" cy="274320"/>
          </a:xfrm>
          <a:prstGeom prst="ellipse">
            <a:avLst/>
          </a:prstGeom>
          <a:gradFill flip="none" rotWithShape="1">
            <a:gsLst>
              <a:gs pos="14000">
                <a:srgbClr val="FCC0F8"/>
              </a:gs>
              <a:gs pos="32000">
                <a:srgbClr val="EF85E0"/>
              </a:gs>
              <a:gs pos="63000">
                <a:srgbClr val="F23CCB"/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0B1C3475-B0EE-49BC-B2BA-DB69C4E8506F}"/>
              </a:ext>
            </a:extLst>
          </p:cNvPr>
          <p:cNvSpPr>
            <a:spLocks noChangeAspect="1"/>
          </p:cNvSpPr>
          <p:nvPr/>
        </p:nvSpPr>
        <p:spPr>
          <a:xfrm rot="18424461">
            <a:off x="5245904" y="5460602"/>
            <a:ext cx="274320" cy="274320"/>
          </a:xfrm>
          <a:prstGeom prst="ellipse">
            <a:avLst/>
          </a:prstGeom>
          <a:gradFill flip="none" rotWithShape="1">
            <a:gsLst>
              <a:gs pos="14000">
                <a:srgbClr val="FCC0F8"/>
              </a:gs>
              <a:gs pos="32000">
                <a:srgbClr val="EF85E0"/>
              </a:gs>
              <a:gs pos="63000">
                <a:srgbClr val="F23CCB"/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802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5569" y="0"/>
            <a:ext cx="9162797" cy="1177453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31" name="Elbow Connector 10">
            <a:extLst>
              <a:ext uri="{FF2B5EF4-FFF2-40B4-BE49-F238E27FC236}">
                <a16:creationId xmlns:a16="http://schemas.microsoft.com/office/drawing/2014/main" id="{9C223417-81C7-4ACA-9B01-9E0205FA88B1}"/>
              </a:ext>
            </a:extLst>
          </p:cNvPr>
          <p:cNvCxnSpPr>
            <a:stCxn id="128" idx="3"/>
            <a:endCxn id="130" idx="1"/>
          </p:cNvCxnSpPr>
          <p:nvPr/>
        </p:nvCxnSpPr>
        <p:spPr>
          <a:xfrm>
            <a:off x="2167569" y="4158623"/>
            <a:ext cx="1694704" cy="1010037"/>
          </a:xfrm>
          <a:prstGeom prst="bentConnector3">
            <a:avLst>
              <a:gd name="adj1" fmla="val 50000"/>
            </a:avLst>
          </a:prstGeom>
          <a:ln>
            <a:solidFill>
              <a:srgbClr val="9DF204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2" name="Elbow Connector 11">
            <a:extLst>
              <a:ext uri="{FF2B5EF4-FFF2-40B4-BE49-F238E27FC236}">
                <a16:creationId xmlns:a16="http://schemas.microsoft.com/office/drawing/2014/main" id="{E4A83716-04F3-4726-A9F2-CDC2C7C955D0}"/>
              </a:ext>
            </a:extLst>
          </p:cNvPr>
          <p:cNvCxnSpPr>
            <a:cxnSpLocks/>
            <a:stCxn id="128" idx="3"/>
            <a:endCxn id="129" idx="1"/>
          </p:cNvCxnSpPr>
          <p:nvPr/>
        </p:nvCxnSpPr>
        <p:spPr>
          <a:xfrm flipV="1">
            <a:off x="2167569" y="3390387"/>
            <a:ext cx="1694704" cy="768236"/>
          </a:xfrm>
          <a:prstGeom prst="bentConnector3">
            <a:avLst>
              <a:gd name="adj1" fmla="val 50000"/>
            </a:avLst>
          </a:prstGeom>
          <a:ln>
            <a:solidFill>
              <a:srgbClr val="9DF204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118508" y="33797"/>
            <a:ext cx="90052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200" b="1" dirty="0">
                <a:solidFill>
                  <a:prstClr val="white"/>
                </a:solidFill>
                <a:latin typeface="Arial Narrow" panose="020B0606020202030204" pitchFamily="34" charset="0"/>
              </a:rPr>
              <a:t>Cholesterol Treatment Trialists’ Collaboration</a:t>
            </a:r>
            <a:br>
              <a:rPr lang="en-CA" sz="3200" b="1" dirty="0">
                <a:solidFill>
                  <a:prstClr val="white"/>
                </a:solidFill>
                <a:latin typeface="Arial Narrow" panose="020B0606020202030204" pitchFamily="34" charset="0"/>
              </a:rPr>
            </a:br>
            <a:r>
              <a:rPr lang="en-CA" sz="3200" b="1" dirty="0">
                <a:solidFill>
                  <a:prstClr val="white"/>
                </a:solidFill>
                <a:latin typeface="Arial Narrow" panose="020B0606020202030204" pitchFamily="34" charset="0"/>
              </a:rPr>
              <a:t>Lipid Lowering Benefits of Statins in Diabetes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6" y="6515444"/>
            <a:ext cx="617441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CA" sz="900" dirty="0">
                <a:solidFill>
                  <a:srgbClr val="FFFFFF"/>
                </a:solidFill>
                <a:latin typeface="Arial Narrow" panose="020B0606020202030204" pitchFamily="34" charset="0"/>
                <a:cs typeface="Arial" charset="0"/>
              </a:rPr>
              <a:t>Adapted from Cholesterol Treatment Trialists' (CTT) Collaborators. Lancet. 2008;371:117-25.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059A9DF-4ACE-4816-9081-7BA74AA3B598}"/>
              </a:ext>
            </a:extLst>
          </p:cNvPr>
          <p:cNvSpPr txBox="1"/>
          <p:nvPr/>
        </p:nvSpPr>
        <p:spPr>
          <a:xfrm>
            <a:off x="1577430" y="1208925"/>
            <a:ext cx="59891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</a:rPr>
              <a:t>14 randomized trials of </a:t>
            </a:r>
            <a:r>
              <a:rPr kumimoji="0" lang="en-CA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</a:rPr>
              <a:t>statin</a:t>
            </a: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</a:rPr>
              <a:t> therapy </a:t>
            </a:r>
            <a:endParaRPr kumimoji="0" lang="en-CA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 Narrow" panose="020B0606020202030204" pitchFamily="34" charset="0"/>
              <a:sym typeface="Symbo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</a:rPr>
              <a:t>Treatment duration ≥2 years </a:t>
            </a: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sym typeface="Symbol"/>
              </a:rPr>
              <a:t>  </a:t>
            </a: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</a:rPr>
              <a:t>Mean follow-up of 4.3 years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</a:rPr>
              <a:t>N=71,370 without diabetes </a:t>
            </a: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sym typeface="Symbol"/>
              </a:rPr>
              <a:t></a:t>
            </a: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</a:rPr>
              <a:t> N=18,686 with diabetes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DD34404-2C73-4CC4-846E-5F5F11C2E1BF}"/>
              </a:ext>
            </a:extLst>
          </p:cNvPr>
          <p:cNvGrpSpPr/>
          <p:nvPr/>
        </p:nvGrpSpPr>
        <p:grpSpPr>
          <a:xfrm>
            <a:off x="318973" y="3042680"/>
            <a:ext cx="2590800" cy="2819400"/>
            <a:chOff x="457200" y="3048000"/>
            <a:chExt cx="2590800" cy="2819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7" name="Striped Right Arrow 4">
              <a:extLst>
                <a:ext uri="{FF2B5EF4-FFF2-40B4-BE49-F238E27FC236}">
                  <a16:creationId xmlns:a16="http://schemas.microsoft.com/office/drawing/2014/main" id="{532E5EC5-2A27-4BEA-A581-D4D0FF765631}"/>
                </a:ext>
              </a:extLst>
            </p:cNvPr>
            <p:cNvSpPr/>
            <p:nvPr/>
          </p:nvSpPr>
          <p:spPr>
            <a:xfrm rot="5400000">
              <a:off x="342900" y="3162300"/>
              <a:ext cx="2819400" cy="2590800"/>
            </a:xfrm>
            <a:prstGeom prst="stripedRightArrow">
              <a:avLst/>
            </a:prstGeom>
            <a:solidFill>
              <a:srgbClr val="9DF20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E54B82C-BA57-4436-93C5-3359190D54CF}"/>
                </a:ext>
              </a:extLst>
            </p:cNvPr>
            <p:cNvSpPr txBox="1"/>
            <p:nvPr/>
          </p:nvSpPr>
          <p:spPr>
            <a:xfrm>
              <a:off x="1199403" y="3810000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 Narrow" panose="020B0606020202030204" pitchFamily="34" charset="0"/>
                </a:rPr>
                <a:t>1 </a:t>
              </a:r>
              <a:r>
                <a:rPr kumimoji="0" lang="en-US" sz="20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 Narrow" panose="020B0606020202030204" pitchFamily="34" charset="0"/>
                </a:rPr>
                <a:t>mmol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 Narrow" panose="020B0606020202030204" pitchFamily="34" charset="0"/>
                </a:rPr>
                <a:t>/L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 Narrow" panose="020B0606020202030204" pitchFamily="34" charset="0"/>
                </a:rPr>
                <a:t>LDL-C</a:t>
              </a:r>
              <a:endPara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</p:grpSp>
      <p:sp>
        <p:nvSpPr>
          <p:cNvPr id="129" name="Rounded Rectangle 7">
            <a:extLst>
              <a:ext uri="{FF2B5EF4-FFF2-40B4-BE49-F238E27FC236}">
                <a16:creationId xmlns:a16="http://schemas.microsoft.com/office/drawing/2014/main" id="{1C70C380-1DB3-4E1A-BCF7-501BA2ECECE3}"/>
              </a:ext>
            </a:extLst>
          </p:cNvPr>
          <p:cNvSpPr/>
          <p:nvPr/>
        </p:nvSpPr>
        <p:spPr>
          <a:xfrm>
            <a:off x="3862273" y="3116067"/>
            <a:ext cx="2286000" cy="548640"/>
          </a:xfrm>
          <a:prstGeom prst="roundRect">
            <a:avLst/>
          </a:prstGeom>
          <a:solidFill>
            <a:srgbClr val="E4DCF8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</a:rPr>
              <a:t>Without diabetes</a:t>
            </a:r>
            <a:endParaRPr kumimoji="0" lang="en-CA" sz="1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130" name="Rounded Rectangle 8">
            <a:extLst>
              <a:ext uri="{FF2B5EF4-FFF2-40B4-BE49-F238E27FC236}">
                <a16:creationId xmlns:a16="http://schemas.microsoft.com/office/drawing/2014/main" id="{76E1A012-767E-4013-8B24-18E8BD2B805A}"/>
              </a:ext>
            </a:extLst>
          </p:cNvPr>
          <p:cNvSpPr/>
          <p:nvPr/>
        </p:nvSpPr>
        <p:spPr>
          <a:xfrm>
            <a:off x="3862273" y="4894340"/>
            <a:ext cx="2286000" cy="548640"/>
          </a:xfrm>
          <a:prstGeom prst="round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</a:rPr>
              <a:t>With diabetes</a:t>
            </a:r>
            <a:endParaRPr kumimoji="0" lang="en-CA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51C0679-850F-4861-994B-EFE02C59CA74}"/>
              </a:ext>
            </a:extLst>
          </p:cNvPr>
          <p:cNvGrpSpPr/>
          <p:nvPr/>
        </p:nvGrpSpPr>
        <p:grpSpPr>
          <a:xfrm>
            <a:off x="6491172" y="2661680"/>
            <a:ext cx="1143000" cy="1457415"/>
            <a:chOff x="6629399" y="2895600"/>
            <a:chExt cx="1143000" cy="14574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4" name="Pentagon 15">
              <a:extLst>
                <a:ext uri="{FF2B5EF4-FFF2-40B4-BE49-F238E27FC236}">
                  <a16:creationId xmlns:a16="http://schemas.microsoft.com/office/drawing/2014/main" id="{B0D3C26E-07D6-4CED-BD39-B2AB90A4EA23}"/>
                </a:ext>
              </a:extLst>
            </p:cNvPr>
            <p:cNvSpPr/>
            <p:nvPr/>
          </p:nvSpPr>
          <p:spPr>
            <a:xfrm rot="5400000">
              <a:off x="6476999" y="3095714"/>
              <a:ext cx="1447800" cy="1066801"/>
            </a:xfrm>
            <a:prstGeom prst="homePlate">
              <a:avLst/>
            </a:prstGeom>
            <a:solidFill>
              <a:srgbClr val="0CCE1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E03AEF0-CDE6-4A17-9DFD-829F5B57D74B}"/>
                </a:ext>
              </a:extLst>
            </p:cNvPr>
            <p:cNvSpPr txBox="1"/>
            <p:nvPr/>
          </p:nvSpPr>
          <p:spPr>
            <a:xfrm>
              <a:off x="6629399" y="2895600"/>
              <a:ext cx="1143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 panose="020B0606020202030204" pitchFamily="34" charset="0"/>
                </a:rPr>
                <a:t>21%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 panose="020B0606020202030204" pitchFamily="34" charset="0"/>
                </a:rPr>
                <a:t>major vascular events</a:t>
              </a:r>
              <a:endParaRPr kumimoji="0" lang="en-CA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DD94975-7253-4242-BB1F-4DA113767AA7}"/>
              </a:ext>
            </a:extLst>
          </p:cNvPr>
          <p:cNvGrpSpPr/>
          <p:nvPr/>
        </p:nvGrpSpPr>
        <p:grpSpPr>
          <a:xfrm>
            <a:off x="6491172" y="4439953"/>
            <a:ext cx="1143000" cy="1457415"/>
            <a:chOff x="6781799" y="3048000"/>
            <a:chExt cx="1143000" cy="14574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7" name="Pentagon 17">
              <a:extLst>
                <a:ext uri="{FF2B5EF4-FFF2-40B4-BE49-F238E27FC236}">
                  <a16:creationId xmlns:a16="http://schemas.microsoft.com/office/drawing/2014/main" id="{0B02E4B5-976C-4628-B629-1E69BB0918E7}"/>
                </a:ext>
              </a:extLst>
            </p:cNvPr>
            <p:cNvSpPr/>
            <p:nvPr/>
          </p:nvSpPr>
          <p:spPr>
            <a:xfrm rot="5400000">
              <a:off x="6629399" y="3248114"/>
              <a:ext cx="1447800" cy="1066801"/>
            </a:xfrm>
            <a:prstGeom prst="homePlate">
              <a:avLst/>
            </a:prstGeom>
            <a:solidFill>
              <a:srgbClr val="0CCE1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9216513-3636-4CF4-819E-2F31B6687FAD}"/>
                </a:ext>
              </a:extLst>
            </p:cNvPr>
            <p:cNvSpPr txBox="1"/>
            <p:nvPr/>
          </p:nvSpPr>
          <p:spPr>
            <a:xfrm>
              <a:off x="6781799" y="3048000"/>
              <a:ext cx="1143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 panose="020B0606020202030204" pitchFamily="34" charset="0"/>
                </a:rPr>
                <a:t>21%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 panose="020B0606020202030204" pitchFamily="34" charset="0"/>
                </a:rPr>
                <a:t>major vascular events</a:t>
              </a:r>
              <a:endParaRPr kumimoji="0" lang="en-CA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40A486E-36C3-4BA8-84B3-FA67DF0A87B8}"/>
              </a:ext>
            </a:extLst>
          </p:cNvPr>
          <p:cNvGrpSpPr/>
          <p:nvPr/>
        </p:nvGrpSpPr>
        <p:grpSpPr>
          <a:xfrm>
            <a:off x="7710372" y="2661680"/>
            <a:ext cx="1143000" cy="1457415"/>
            <a:chOff x="6629399" y="2895600"/>
            <a:chExt cx="1143000" cy="1457415"/>
          </a:xfrm>
          <a:solidFill>
            <a:schemeClr val="accent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0" name="Pentagon 22">
              <a:extLst>
                <a:ext uri="{FF2B5EF4-FFF2-40B4-BE49-F238E27FC236}">
                  <a16:creationId xmlns:a16="http://schemas.microsoft.com/office/drawing/2014/main" id="{6105BFC3-BF08-4799-A431-57C87BF17549}"/>
                </a:ext>
              </a:extLst>
            </p:cNvPr>
            <p:cNvSpPr/>
            <p:nvPr/>
          </p:nvSpPr>
          <p:spPr>
            <a:xfrm rot="5400000">
              <a:off x="6476999" y="3095714"/>
              <a:ext cx="1447800" cy="1066801"/>
            </a:xfrm>
            <a:prstGeom prst="homePlat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5DA87AA-EDA5-440C-A2D1-46213F09167E}"/>
                </a:ext>
              </a:extLst>
            </p:cNvPr>
            <p:cNvSpPr txBox="1"/>
            <p:nvPr/>
          </p:nvSpPr>
          <p:spPr>
            <a:xfrm>
              <a:off x="6629399" y="2895600"/>
              <a:ext cx="114300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 panose="020B0606020202030204" pitchFamily="34" charset="0"/>
                </a:rPr>
                <a:t>13%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 panose="020B0606020202030204" pitchFamily="34" charset="0"/>
                </a:rPr>
                <a:t>all-cause</a:t>
              </a:r>
              <a:r>
                <a:rPr kumimoji="0" lang="en-CA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 panose="020B0606020202030204" pitchFamily="34" charset="0"/>
                </a:rPr>
                <a:t> mortality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78F2B3D-5EB7-43D3-9BAF-9E0356A54E71}"/>
              </a:ext>
            </a:extLst>
          </p:cNvPr>
          <p:cNvGrpSpPr/>
          <p:nvPr/>
        </p:nvGrpSpPr>
        <p:grpSpPr>
          <a:xfrm>
            <a:off x="7710372" y="4439953"/>
            <a:ext cx="1143000" cy="1457415"/>
            <a:chOff x="6781799" y="3048000"/>
            <a:chExt cx="1143000" cy="1457415"/>
          </a:xfrm>
          <a:solidFill>
            <a:schemeClr val="accent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3" name="Pentagon 25">
              <a:extLst>
                <a:ext uri="{FF2B5EF4-FFF2-40B4-BE49-F238E27FC236}">
                  <a16:creationId xmlns:a16="http://schemas.microsoft.com/office/drawing/2014/main" id="{0A308FEA-C823-47C7-954C-55A18FA88D4E}"/>
                </a:ext>
              </a:extLst>
            </p:cNvPr>
            <p:cNvSpPr/>
            <p:nvPr/>
          </p:nvSpPr>
          <p:spPr>
            <a:xfrm rot="5400000">
              <a:off x="6629399" y="3248114"/>
              <a:ext cx="1447800" cy="1066801"/>
            </a:xfrm>
            <a:prstGeom prst="homePlat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3046883-F526-4B89-ACD4-0E6669D698FC}"/>
                </a:ext>
              </a:extLst>
            </p:cNvPr>
            <p:cNvSpPr txBox="1"/>
            <p:nvPr/>
          </p:nvSpPr>
          <p:spPr>
            <a:xfrm>
              <a:off x="6781799" y="3048000"/>
              <a:ext cx="114300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 panose="020B0606020202030204" pitchFamily="34" charset="0"/>
                </a:rPr>
                <a:t>9%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 panose="020B0606020202030204" pitchFamily="34" charset="0"/>
                </a:rPr>
                <a:t>all-cause</a:t>
              </a:r>
              <a:r>
                <a:rPr kumimoji="0" lang="en-CA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 panose="020B0606020202030204" pitchFamily="34" charset="0"/>
                </a:rPr>
                <a:t> mortality</a:t>
              </a:r>
            </a:p>
          </p:txBody>
        </p:sp>
      </p:grpSp>
      <p:cxnSp>
        <p:nvCxnSpPr>
          <p:cNvPr id="145" name="Elbow Connector 27">
            <a:extLst>
              <a:ext uri="{FF2B5EF4-FFF2-40B4-BE49-F238E27FC236}">
                <a16:creationId xmlns:a16="http://schemas.microsoft.com/office/drawing/2014/main" id="{3F756F65-D8C3-4167-9E89-16E76EAF713A}"/>
              </a:ext>
            </a:extLst>
          </p:cNvPr>
          <p:cNvCxnSpPr>
            <a:cxnSpLocks/>
            <a:stCxn id="129" idx="0"/>
            <a:endCxn id="135" idx="0"/>
          </p:cNvCxnSpPr>
          <p:nvPr/>
        </p:nvCxnSpPr>
        <p:spPr>
          <a:xfrm rot="5400000" flipH="1" flipV="1">
            <a:off x="5806779" y="1860175"/>
            <a:ext cx="454387" cy="2057399"/>
          </a:xfrm>
          <a:prstGeom prst="bentConnector3">
            <a:avLst>
              <a:gd name="adj1" fmla="val 15031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6" name="Elbow Connector 30">
            <a:extLst>
              <a:ext uri="{FF2B5EF4-FFF2-40B4-BE49-F238E27FC236}">
                <a16:creationId xmlns:a16="http://schemas.microsoft.com/office/drawing/2014/main" id="{A3CE3EC6-39CB-4E73-A8D5-2F0C61F7B684}"/>
              </a:ext>
            </a:extLst>
          </p:cNvPr>
          <p:cNvCxnSpPr>
            <a:cxnSpLocks/>
            <a:stCxn id="129" idx="0"/>
            <a:endCxn id="141" idx="0"/>
          </p:cNvCxnSpPr>
          <p:nvPr/>
        </p:nvCxnSpPr>
        <p:spPr>
          <a:xfrm rot="5400000" flipH="1" flipV="1">
            <a:off x="6416379" y="1250575"/>
            <a:ext cx="454387" cy="3276599"/>
          </a:xfrm>
          <a:prstGeom prst="bentConnector3">
            <a:avLst>
              <a:gd name="adj1" fmla="val 15031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33">
            <a:extLst>
              <a:ext uri="{FF2B5EF4-FFF2-40B4-BE49-F238E27FC236}">
                <a16:creationId xmlns:a16="http://schemas.microsoft.com/office/drawing/2014/main" id="{BEE11A2B-388A-4EA4-A68F-928CB3ADDE50}"/>
              </a:ext>
            </a:extLst>
          </p:cNvPr>
          <p:cNvCxnSpPr>
            <a:stCxn id="130" idx="0"/>
            <a:endCxn id="138" idx="0"/>
          </p:cNvCxnSpPr>
          <p:nvPr/>
        </p:nvCxnSpPr>
        <p:spPr>
          <a:xfrm rot="5400000" flipH="1" flipV="1">
            <a:off x="5806779" y="3638448"/>
            <a:ext cx="454387" cy="2057399"/>
          </a:xfrm>
          <a:prstGeom prst="bentConnector3">
            <a:avLst>
              <a:gd name="adj1" fmla="val 15031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34">
            <a:extLst>
              <a:ext uri="{FF2B5EF4-FFF2-40B4-BE49-F238E27FC236}">
                <a16:creationId xmlns:a16="http://schemas.microsoft.com/office/drawing/2014/main" id="{9DCDCF09-0DB9-48B8-BB83-890009F8F73A}"/>
              </a:ext>
            </a:extLst>
          </p:cNvPr>
          <p:cNvCxnSpPr>
            <a:stCxn id="130" idx="0"/>
            <a:endCxn id="144" idx="0"/>
          </p:cNvCxnSpPr>
          <p:nvPr/>
        </p:nvCxnSpPr>
        <p:spPr>
          <a:xfrm rot="5400000" flipH="1" flipV="1">
            <a:off x="6416379" y="3028848"/>
            <a:ext cx="454387" cy="3276599"/>
          </a:xfrm>
          <a:prstGeom prst="bentConnector3">
            <a:avLst>
              <a:gd name="adj1" fmla="val 15031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75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569" y="1"/>
            <a:ext cx="9162797" cy="88392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56266" y="69770"/>
            <a:ext cx="90052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Second-Line Lipid-Modifying Medications</a:t>
            </a: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96" y="6418898"/>
            <a:ext cx="61744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CA" sz="900" dirty="0">
                <a:solidFill>
                  <a:srgbClr val="FFFFFF"/>
                </a:solidFill>
                <a:latin typeface="Arial Narrow" panose="020B0606020202030204" pitchFamily="34" charset="0"/>
                <a:cs typeface="Arial" charset="0"/>
              </a:rPr>
              <a:t>Diabetes Canada Clinical Practice Guidelines Expert Committee. Diabetes Canada 2018 Clinical Practice Guidelines for the Prevention and Management of Diabetes in Canada. Can J Diabetes. 2018;42(</a:t>
            </a:r>
            <a:r>
              <a:rPr lang="en-CA" sz="900" dirty="0" err="1">
                <a:solidFill>
                  <a:srgbClr val="FFFFFF"/>
                </a:solidFill>
                <a:latin typeface="Arial Narrow" panose="020B0606020202030204" pitchFamily="34" charset="0"/>
                <a:cs typeface="Arial" charset="0"/>
              </a:rPr>
              <a:t>Suppl</a:t>
            </a:r>
            <a:r>
              <a:rPr lang="en-CA" sz="900" dirty="0">
                <a:solidFill>
                  <a:srgbClr val="FFFFFF"/>
                </a:solidFill>
                <a:latin typeface="Arial Narrow" panose="020B0606020202030204" pitchFamily="34" charset="0"/>
                <a:cs typeface="Arial" charset="0"/>
              </a:rPr>
              <a:t> 1):S1-S325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65372B-B722-45A4-87F5-4432510DB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932992"/>
            <a:ext cx="7501513" cy="53098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1038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569" y="0"/>
            <a:ext cx="9162797" cy="149352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118508" y="1898"/>
            <a:ext cx="900523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IMPROVE-IT</a:t>
            </a:r>
            <a:br>
              <a:rPr lang="en-CA" sz="3200" b="1" dirty="0">
                <a:solidFill>
                  <a:prstClr val="white"/>
                </a:solidFill>
                <a:latin typeface="Arial Narrow" panose="020B0606020202030204" pitchFamily="34" charset="0"/>
              </a:rPr>
            </a:br>
            <a:r>
              <a:rPr lang="en-CA" sz="2800" b="1" dirty="0">
                <a:solidFill>
                  <a:prstClr val="white"/>
                </a:solidFill>
                <a:latin typeface="Arial Narrow" panose="020B0606020202030204" pitchFamily="34" charset="0"/>
              </a:rPr>
              <a:t>Ezetimibe Add-on to Simvastatin was Beneficial in</a:t>
            </a:r>
            <a:br>
              <a:rPr lang="en-CA" sz="2800" b="1" dirty="0">
                <a:solidFill>
                  <a:prstClr val="white"/>
                </a:solidFill>
                <a:latin typeface="Arial Narrow" panose="020B0606020202030204" pitchFamily="34" charset="0"/>
              </a:rPr>
            </a:br>
            <a:r>
              <a:rPr lang="en-CA" sz="2800" b="1" dirty="0">
                <a:solidFill>
                  <a:prstClr val="white"/>
                </a:solidFill>
                <a:latin typeface="Arial Narrow" panose="020B0606020202030204" pitchFamily="34" charset="0"/>
              </a:rPr>
              <a:t>Persons with ACS and Diabetes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96" y="6348271"/>
            <a:ext cx="6174414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CA" sz="900" dirty="0">
                <a:solidFill>
                  <a:srgbClr val="FFFFFF"/>
                </a:solidFill>
                <a:latin typeface="Arial Narrow" panose="020B0606020202030204" pitchFamily="34" charset="0"/>
                <a:cs typeface="Arial" charset="0"/>
              </a:rPr>
              <a:t>CV, cardiovascular; MI, myocardial infarction; UA, unstable angina.</a:t>
            </a:r>
          </a:p>
          <a:p>
            <a:pPr lvl="0">
              <a:defRPr/>
            </a:pPr>
            <a:r>
              <a:rPr lang="en-CA" sz="900" dirty="0" err="1">
                <a:solidFill>
                  <a:srgbClr val="FFFFFF"/>
                </a:solidFill>
                <a:latin typeface="Arial Narrow" panose="020B0606020202030204" pitchFamily="34" charset="0"/>
                <a:cs typeface="Arial" charset="0"/>
              </a:rPr>
              <a:t>Giguliano</a:t>
            </a:r>
            <a:r>
              <a:rPr lang="en-CA" sz="900" dirty="0">
                <a:solidFill>
                  <a:srgbClr val="FFFFFF"/>
                </a:solidFill>
                <a:latin typeface="Arial Narrow" panose="020B0606020202030204" pitchFamily="34" charset="0"/>
                <a:cs typeface="Arial" charset="0"/>
              </a:rPr>
              <a:t> RP et al. Benefit of adding ezetimibe to statin therapy on cardiovascular outcomes and safety in patients with vs without diabetes: the IMPROVE-IT trial.. Presented at the European Society of Cardiology Congress; August 30, 2015; London, England.</a:t>
            </a:r>
          </a:p>
        </p:txBody>
      </p:sp>
      <p:pic>
        <p:nvPicPr>
          <p:cNvPr id="12" name="Picture 11" descr="chart-redraw1.png">
            <a:extLst>
              <a:ext uri="{FF2B5EF4-FFF2-40B4-BE49-F238E27FC236}">
                <a16:creationId xmlns:a16="http://schemas.microsoft.com/office/drawing/2014/main" id="{958A3C9E-2799-42DB-AE48-57CDC6EB91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2" y="1500541"/>
            <a:ext cx="8204926" cy="487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20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5569" y="0"/>
            <a:ext cx="9162797" cy="140208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54711" y="193287"/>
            <a:ext cx="90052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Recommendations for Lipid Management </a:t>
            </a:r>
            <a:b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</a:b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in Diabetes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45522F-03FA-480F-80DA-5D61B8E29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1014" y="4864485"/>
            <a:ext cx="1562985" cy="2415326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2978892F-5749-4D32-9931-ACA46EDD4061}"/>
              </a:ext>
            </a:extLst>
          </p:cNvPr>
          <p:cNvSpPr txBox="1">
            <a:spLocks/>
          </p:cNvSpPr>
          <p:nvPr/>
        </p:nvSpPr>
        <p:spPr>
          <a:xfrm>
            <a:off x="360681" y="1734131"/>
            <a:ext cx="8346558" cy="3023708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>
            <a:lvl1pPr marL="0" indent="0" algn="l" defTabSz="914484" rtl="0" eaLnBrk="1" latinLnBrk="0" hangingPunct="1">
              <a:spcBef>
                <a:spcPct val="20000"/>
              </a:spcBef>
              <a:buFontTx/>
              <a:buNone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42" indent="0" algn="l" defTabSz="914484" rtl="0" eaLnBrk="1" latinLnBrk="0" hangingPunct="1">
              <a:spcBef>
                <a:spcPct val="20000"/>
              </a:spcBef>
              <a:buFontTx/>
              <a:buNone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83" indent="0" algn="l" defTabSz="914484" rtl="0" eaLnBrk="1" latinLnBrk="0" hangingPunct="1">
              <a:spcBef>
                <a:spcPct val="20000"/>
              </a:spcBef>
              <a:buFontTx/>
              <a:buNone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726" indent="0" algn="l" defTabSz="914484" rtl="0" eaLnBrk="1" latinLnBrk="0" hangingPunct="1">
              <a:spcBef>
                <a:spcPct val="20000"/>
              </a:spcBef>
              <a:buFontTx/>
              <a:buNone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967" indent="0" algn="l" defTabSz="914484" rtl="0" eaLnBrk="1" latinLnBrk="0" hangingPunct="1">
              <a:spcBef>
                <a:spcPct val="20000"/>
              </a:spcBef>
              <a:buFontTx/>
              <a:buNone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830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73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314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56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451C6A"/>
              </a:buClr>
              <a:buFont typeface="Wingdings" panose="05000000000000000000" pitchFamily="2" charset="2"/>
              <a:buChar char="§"/>
            </a:pPr>
            <a:r>
              <a:rPr lang="en-US" altLang="en-US" sz="3200" b="1" dirty="0">
                <a:latin typeface="Arial Narrow" panose="020B0606020202030204" pitchFamily="34" charset="0"/>
              </a:rPr>
              <a:t>For people with diabetes with indications for lipid-lowering therapy, treatment should be initiated with a </a:t>
            </a:r>
            <a:r>
              <a:rPr lang="en-US" altLang="en-US" sz="3200" b="1" dirty="0">
                <a:solidFill>
                  <a:srgbClr val="451C6A"/>
                </a:solidFill>
                <a:latin typeface="Arial Narrow" panose="020B0606020202030204" pitchFamily="34" charset="0"/>
              </a:rPr>
              <a:t>statin</a:t>
            </a:r>
            <a:r>
              <a:rPr lang="en-US" altLang="en-US" sz="3200" b="1" baseline="30000" dirty="0">
                <a:latin typeface="Arial Narrow" panose="020B0606020202030204" pitchFamily="34" charset="0"/>
              </a:rPr>
              <a:t>1</a:t>
            </a:r>
            <a:r>
              <a:rPr lang="en-US" altLang="en-US" sz="3200" b="1" dirty="0">
                <a:latin typeface="Arial Narrow" panose="020B0606020202030204" pitchFamily="34" charset="0"/>
              </a:rPr>
              <a:t> to achieve LDL-C consistently </a:t>
            </a:r>
            <a:r>
              <a:rPr lang="en-US" altLang="en-US" sz="3200" b="1" dirty="0">
                <a:solidFill>
                  <a:srgbClr val="451C6A"/>
                </a:solidFill>
                <a:latin typeface="Arial Narrow" panose="020B0606020202030204" pitchFamily="34" charset="0"/>
              </a:rPr>
              <a:t>&lt;2.0 mmol/L</a:t>
            </a:r>
            <a:r>
              <a:rPr lang="en-US" altLang="en-US" sz="3200" b="1" baseline="30000" dirty="0">
                <a:solidFill>
                  <a:srgbClr val="451C6A"/>
                </a:solidFill>
                <a:latin typeface="Arial Narrow" panose="020B0606020202030204" pitchFamily="34" charset="0"/>
              </a:rPr>
              <a:t>2</a:t>
            </a:r>
            <a:r>
              <a:rPr lang="en-US" altLang="en-US" sz="3200" b="1" dirty="0">
                <a:solidFill>
                  <a:srgbClr val="451C6A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2000" b="1" dirty="0">
                <a:solidFill>
                  <a:srgbClr val="451C6A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3200" b="1" dirty="0">
                <a:solidFill>
                  <a:srgbClr val="451C6A"/>
                </a:solidFill>
                <a:latin typeface="Arial Narrow" panose="020B0606020202030204" pitchFamily="34" charset="0"/>
              </a:rPr>
              <a:t>or &gt;50% reduction</a:t>
            </a:r>
            <a:r>
              <a:rPr lang="en-US" altLang="en-US" sz="3200" b="1" dirty="0">
                <a:latin typeface="Arial Narrow" panose="020B0606020202030204" pitchFamily="34" charset="0"/>
              </a:rPr>
              <a:t> of LDL-C from baseline</a:t>
            </a:r>
            <a:r>
              <a:rPr lang="en-US" altLang="en-US" sz="3200" b="1" baseline="30000" dirty="0">
                <a:latin typeface="Arial Narrow" panose="020B0606020202030204" pitchFamily="34" charset="0"/>
              </a:rPr>
              <a:t>3</a:t>
            </a:r>
            <a:r>
              <a:rPr lang="en-US" altLang="en-US" sz="3200" b="1" dirty="0">
                <a:latin typeface="Arial Narrow" panose="020B0606020202030204" pitchFamily="34" charset="0"/>
              </a:rPr>
              <a:t>.</a:t>
            </a:r>
          </a:p>
          <a:p>
            <a:pPr marL="914442" lvl="1" indent="-457200">
              <a:buClr>
                <a:srgbClr val="451C6A"/>
              </a:buClr>
              <a:buFont typeface="Wingdings" panose="05000000000000000000" pitchFamily="2" charset="2"/>
              <a:buChar char="§"/>
            </a:pPr>
            <a:r>
              <a:rPr lang="en-US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Alternative targets and respective goals are </a:t>
            </a:r>
            <a:r>
              <a:rPr lang="en-US" altLang="en-US" sz="2800" b="1" dirty="0">
                <a:solidFill>
                  <a:srgbClr val="451C6A"/>
                </a:solidFill>
                <a:latin typeface="Arial Narrow" panose="020B0606020202030204" pitchFamily="34" charset="0"/>
              </a:rPr>
              <a:t>apo B &lt;0.8 g/L and non-HDL-C &lt;2.6 mmol/L</a:t>
            </a:r>
            <a:r>
              <a:rPr lang="en-US" altLang="en-US" sz="2800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4</a:t>
            </a:r>
            <a:r>
              <a:rPr lang="en-US" altLang="en-US" sz="2800" b="1" baseline="30000" dirty="0">
                <a:solidFill>
                  <a:srgbClr val="0A5C7E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2800" b="1" dirty="0">
                <a:latin typeface="Arial Narrow" panose="020B0606020202030204" pitchFamily="34" charset="0"/>
              </a:rPr>
              <a:t>.</a:t>
            </a:r>
            <a:endParaRPr lang="en-US" altLang="en-US" sz="28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B83D69-6FA9-4886-A73B-D974CD7380A4}"/>
              </a:ext>
            </a:extLst>
          </p:cNvPr>
          <p:cNvSpPr/>
          <p:nvPr/>
        </p:nvSpPr>
        <p:spPr>
          <a:xfrm>
            <a:off x="178189" y="5492099"/>
            <a:ext cx="14221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100" dirty="0">
                <a:latin typeface="Arial Narrow" panose="020B0606020202030204" pitchFamily="34" charset="0"/>
              </a:rPr>
              <a:t>1 [Grade A, Level 1]</a:t>
            </a:r>
          </a:p>
          <a:p>
            <a:r>
              <a:rPr lang="en-US" altLang="en-US" sz="1100" dirty="0">
                <a:latin typeface="Arial Narrow" panose="020B0606020202030204" pitchFamily="34" charset="0"/>
              </a:rPr>
              <a:t>2 [Grade C, Level 3]</a:t>
            </a:r>
          </a:p>
          <a:p>
            <a:r>
              <a:rPr lang="en-US" altLang="en-US" sz="1100" dirty="0">
                <a:latin typeface="Arial Narrow" panose="020B0606020202030204" pitchFamily="34" charset="0"/>
              </a:rPr>
              <a:t>3 [Grade D, Consensus]</a:t>
            </a:r>
          </a:p>
          <a:p>
            <a:r>
              <a:rPr lang="en-US" altLang="en-US" sz="1100" dirty="0">
                <a:latin typeface="Arial Narrow" panose="020B0606020202030204" pitchFamily="34" charset="0"/>
              </a:rPr>
              <a:t>4 [Grade C, Level 3] </a:t>
            </a:r>
            <a:endParaRPr lang="en-US" sz="1100" dirty="0">
              <a:latin typeface="Arial Narrow" panose="020B0606020202030204" pitchFamily="34" charset="0"/>
            </a:endParaRPr>
          </a:p>
        </p:txBody>
      </p:sp>
      <p:sp>
        <p:nvSpPr>
          <p:cNvPr id="12" name="Text Box 29">
            <a:extLst>
              <a:ext uri="{FF2B5EF4-FFF2-40B4-BE49-F238E27FC236}">
                <a16:creationId xmlns:a16="http://schemas.microsoft.com/office/drawing/2014/main" id="{0F584442-30DA-4E8F-A9EC-827627DF3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6" y="6430380"/>
            <a:ext cx="61744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CA" sz="900" dirty="0">
                <a:solidFill>
                  <a:srgbClr val="FFFFFF"/>
                </a:solidFill>
                <a:latin typeface="Arial Narrow" panose="020B0606020202030204" pitchFamily="34" charset="0"/>
                <a:cs typeface="Arial" charset="0"/>
              </a:rPr>
              <a:t>Diabetes Canada Clinical Practice Guidelines Expert Committee. Diabetes Canada 2018 Clinical Practice Guidelines for the Prevention and Management of Diabetes in Canada. Can J Diabetes. 2018;42(</a:t>
            </a:r>
            <a:r>
              <a:rPr lang="en-CA" sz="900" dirty="0" err="1">
                <a:solidFill>
                  <a:srgbClr val="FFFFFF"/>
                </a:solidFill>
                <a:latin typeface="Arial Narrow" panose="020B0606020202030204" pitchFamily="34" charset="0"/>
                <a:cs typeface="Arial" charset="0"/>
              </a:rPr>
              <a:t>Suppl</a:t>
            </a:r>
            <a:r>
              <a:rPr lang="en-CA" sz="900" dirty="0">
                <a:solidFill>
                  <a:srgbClr val="FFFFFF"/>
                </a:solidFill>
                <a:latin typeface="Arial Narrow" panose="020B0606020202030204" pitchFamily="34" charset="0"/>
                <a:cs typeface="Arial" charset="0"/>
              </a:rPr>
              <a:t> 1):S1-S325</a:t>
            </a: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825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8797" y="6284157"/>
            <a:ext cx="9162797" cy="57384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9" name="Picture 18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42899" y="48161"/>
            <a:ext cx="84394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Many High-Risk Canadian Patients Treated with Statins Are Not at LDL-C Goal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1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5" y="6428743"/>
            <a:ext cx="87260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CA" sz="9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1. Goodman SG et al. on behalf of the DYSIS Canadian Investigators. Can J </a:t>
            </a:r>
            <a:r>
              <a:rPr lang="en-CA" sz="900" dirty="0" err="1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Cardiol</a:t>
            </a:r>
            <a:r>
              <a:rPr lang="en-CA" sz="9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. 2010;26:e330-e335. </a:t>
            </a:r>
            <a:br>
              <a:rPr lang="en-CA" sz="9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</a:br>
            <a:r>
              <a:rPr lang="en-CA" sz="9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2. Leiter LA et al. on behalf of the DM-SCAN investigators. Can J Diabetes. 2013;37:82-89.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818F9D-D795-499E-BC80-43A723B0B030}"/>
              </a:ext>
            </a:extLst>
          </p:cNvPr>
          <p:cNvSpPr txBox="1"/>
          <p:nvPr/>
        </p:nvSpPr>
        <p:spPr>
          <a:xfrm>
            <a:off x="2280368" y="1708761"/>
            <a:ext cx="665408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buClr>
                <a:srgbClr val="451C6A"/>
              </a:buClr>
            </a:pPr>
            <a:r>
              <a:rPr lang="en-CA" sz="2400" b="1" dirty="0">
                <a:solidFill>
                  <a:srgbClr val="51118E"/>
                </a:solidFill>
                <a:latin typeface="Arial Narrow"/>
                <a:cs typeface="Arial Narrow"/>
              </a:rPr>
              <a:t>DYSIS</a:t>
            </a:r>
            <a:r>
              <a:rPr lang="en-CA" sz="2400" b="1" baseline="30000" dirty="0">
                <a:solidFill>
                  <a:srgbClr val="51118E"/>
                </a:solidFill>
                <a:latin typeface="Arial Narrow"/>
                <a:cs typeface="Arial Narrow"/>
              </a:rPr>
              <a:t>1</a:t>
            </a:r>
          </a:p>
          <a:p>
            <a:pPr defTabSz="914400">
              <a:buClr>
                <a:srgbClr val="451C6A"/>
              </a:buClr>
            </a:pPr>
            <a:r>
              <a:rPr lang="en-CA" b="1" dirty="0">
                <a:solidFill>
                  <a:srgbClr val="000000"/>
                </a:solidFill>
                <a:latin typeface="Arial Narrow"/>
                <a:cs typeface="Arial Narrow"/>
              </a:rPr>
              <a:t>Canadian high-risk patients are NOT at LDL-C target</a:t>
            </a:r>
            <a:r>
              <a:rPr lang="en-CA" b="1" baseline="24000" dirty="0">
                <a:solidFill>
                  <a:srgbClr val="000000"/>
                </a:solidFill>
                <a:latin typeface="Arial Narrow"/>
                <a:cs typeface="Arial Narrow"/>
              </a:rPr>
              <a:t>1</a:t>
            </a:r>
            <a:r>
              <a:rPr lang="en-CA" b="1" baseline="30000" dirty="0">
                <a:solidFill>
                  <a:srgbClr val="000000"/>
                </a:solidFill>
                <a:latin typeface="Arial Narrow"/>
                <a:cs typeface="Arial Narrow"/>
              </a:rPr>
              <a:t>*</a:t>
            </a:r>
            <a:r>
              <a:rPr lang="en-CA" b="1" dirty="0">
                <a:solidFill>
                  <a:srgbClr val="000000"/>
                </a:solidFill>
                <a:latin typeface="Arial Narrow"/>
                <a:cs typeface="Arial Narrow"/>
              </a:rPr>
              <a:t> (&lt; 2.0 mmo/L)</a:t>
            </a:r>
          </a:p>
          <a:p>
            <a:pPr marL="285750" indent="-285750">
              <a:buClr>
                <a:srgbClr val="451C6A"/>
              </a:buClr>
              <a:buFont typeface="Wingdings" panose="05000000000000000000" pitchFamily="2" charset="2"/>
              <a:buChar char="§"/>
            </a:pPr>
            <a:r>
              <a:rPr lang="en-CA" sz="1600" dirty="0">
                <a:solidFill>
                  <a:srgbClr val="000000"/>
                </a:solidFill>
                <a:latin typeface="Arial Narrow" panose="020B0606020202030204" pitchFamily="34" charset="0"/>
              </a:rPr>
              <a:t>88% of patients received a ‘potent’ statin with suboptimal dose</a:t>
            </a:r>
          </a:p>
          <a:p>
            <a:pPr marL="285750" indent="-285750">
              <a:buClr>
                <a:srgbClr val="451C6A"/>
              </a:buClr>
              <a:buFont typeface="Wingdings" panose="05000000000000000000" pitchFamily="2" charset="2"/>
              <a:buChar char="§"/>
            </a:pPr>
            <a:r>
              <a:rPr lang="en-CA" sz="1600" dirty="0">
                <a:solidFill>
                  <a:srgbClr val="000000"/>
                </a:solidFill>
                <a:latin typeface="Arial Narrow" panose="020B0606020202030204" pitchFamily="34" charset="0"/>
              </a:rPr>
              <a:t>14% of patients received additional lipid-lowering agent</a:t>
            </a:r>
          </a:p>
          <a:p>
            <a:pPr defTabSz="914400">
              <a:buClr>
                <a:srgbClr val="451C6A"/>
              </a:buClr>
            </a:pPr>
            <a:endParaRPr lang="en-CA" sz="2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1B8DF9-86F9-41FA-B0A2-118BBB89BDC2}"/>
              </a:ext>
            </a:extLst>
          </p:cNvPr>
          <p:cNvSpPr txBox="1"/>
          <p:nvPr/>
        </p:nvSpPr>
        <p:spPr>
          <a:xfrm>
            <a:off x="2280368" y="4079153"/>
            <a:ext cx="678113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buClr>
                <a:srgbClr val="451C6A"/>
              </a:buClr>
            </a:pPr>
            <a:r>
              <a:rPr lang="en-CA" sz="2400" b="1" dirty="0">
                <a:solidFill>
                  <a:srgbClr val="51118E"/>
                </a:solidFill>
                <a:latin typeface="Arial Narrow"/>
                <a:cs typeface="Arial Narrow"/>
              </a:rPr>
              <a:t>DM-SCAN</a:t>
            </a:r>
            <a:r>
              <a:rPr lang="en-CA" sz="2400" b="1" baseline="30000" dirty="0">
                <a:solidFill>
                  <a:srgbClr val="51118E"/>
                </a:solidFill>
                <a:latin typeface="Arial Narrow"/>
                <a:cs typeface="Arial Narrow"/>
              </a:rPr>
              <a:t>2</a:t>
            </a:r>
          </a:p>
          <a:p>
            <a:pPr defTabSz="914400">
              <a:buClr>
                <a:srgbClr val="451C6A"/>
              </a:buClr>
            </a:pPr>
            <a:r>
              <a:rPr lang="en-CA" b="1" dirty="0">
                <a:solidFill>
                  <a:srgbClr val="000000"/>
                </a:solidFill>
                <a:latin typeface="Arial Narrow" panose="020B0606020202030204" pitchFamily="34" charset="0"/>
                <a:cs typeface="Arial Narrow"/>
              </a:rPr>
              <a:t>Canadian patients with diabetes are NOT at LDL-C target</a:t>
            </a:r>
            <a:r>
              <a:rPr lang="en-CA" b="1" baseline="30000" dirty="0">
                <a:solidFill>
                  <a:prstClr val="black"/>
                </a:solidFill>
                <a:latin typeface="Arial Narrow" panose="020B0606020202030204" pitchFamily="34" charset="0"/>
                <a:cs typeface="Arial Narrow"/>
              </a:rPr>
              <a:t>† </a:t>
            </a:r>
            <a:r>
              <a:rPr lang="en-CA" b="1" dirty="0">
                <a:solidFill>
                  <a:srgbClr val="000000"/>
                </a:solidFill>
                <a:latin typeface="Arial Narrow" panose="020B0606020202030204" pitchFamily="34" charset="0"/>
                <a:cs typeface="Arial Narrow"/>
              </a:rPr>
              <a:t> (≤ 2.0 </a:t>
            </a:r>
            <a:r>
              <a:rPr lang="en-CA" b="1" dirty="0" err="1">
                <a:solidFill>
                  <a:srgbClr val="000000"/>
                </a:solidFill>
                <a:latin typeface="Arial Narrow" panose="020B0606020202030204" pitchFamily="34" charset="0"/>
                <a:cs typeface="Arial Narrow"/>
              </a:rPr>
              <a:t>mmo</a:t>
            </a:r>
            <a:r>
              <a:rPr lang="en-CA" b="1" dirty="0">
                <a:solidFill>
                  <a:srgbClr val="000000"/>
                </a:solidFill>
                <a:latin typeface="Arial Narrow" panose="020B0606020202030204" pitchFamily="34" charset="0"/>
                <a:cs typeface="Arial Narrow"/>
              </a:rPr>
              <a:t>/L)</a:t>
            </a:r>
          </a:p>
          <a:p>
            <a:pPr marL="285750" lvl="0" indent="-285750">
              <a:buClr>
                <a:srgbClr val="451C6A"/>
              </a:buClr>
              <a:buFont typeface="Wingdings" panose="05000000000000000000" pitchFamily="2" charset="2"/>
              <a:buChar char="§"/>
            </a:pPr>
            <a:r>
              <a:rPr lang="en-CA" sz="1600" dirty="0">
                <a:solidFill>
                  <a:srgbClr val="000000"/>
                </a:solidFill>
                <a:latin typeface="Arial Narrow" panose="020B0606020202030204" pitchFamily="34" charset="0"/>
              </a:rPr>
              <a:t>82% of patients were on a lipid-lowering agent</a:t>
            </a:r>
          </a:p>
          <a:p>
            <a:pPr defTabSz="914400">
              <a:buClr>
                <a:srgbClr val="451C6A"/>
              </a:buClr>
            </a:pPr>
            <a:endParaRPr lang="en-CA" b="1" dirty="0">
              <a:solidFill>
                <a:srgbClr val="000000"/>
              </a:solidFill>
              <a:latin typeface="Arial Narrow" panose="020B0606020202030204" pitchFamily="34" charset="0"/>
              <a:cs typeface="Arial Narrow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526631-F6AF-4922-9FD7-8EBB3A47CB32}"/>
              </a:ext>
            </a:extLst>
          </p:cNvPr>
          <p:cNvSpPr txBox="1"/>
          <p:nvPr/>
        </p:nvSpPr>
        <p:spPr>
          <a:xfrm>
            <a:off x="844883" y="2102241"/>
            <a:ext cx="819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rgbClr val="51118E"/>
                </a:solidFill>
                <a:latin typeface="Arial Narrow" panose="020B0606020202030204" pitchFamily="34" charset="0"/>
              </a:rPr>
              <a:t>45%</a:t>
            </a:r>
            <a:endParaRPr lang="en-US" sz="2800" b="1" dirty="0">
              <a:solidFill>
                <a:srgbClr val="51118E"/>
              </a:solidFill>
              <a:latin typeface="Arial Narrow" panose="020B0606020202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E355C7-24E0-4497-AADF-DCEE46363B54}"/>
              </a:ext>
            </a:extLst>
          </p:cNvPr>
          <p:cNvSpPr txBox="1"/>
          <p:nvPr/>
        </p:nvSpPr>
        <p:spPr>
          <a:xfrm>
            <a:off x="844883" y="4289583"/>
            <a:ext cx="819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rgbClr val="51118E"/>
                </a:solidFill>
                <a:latin typeface="Arial Narrow" panose="020B0606020202030204" pitchFamily="34" charset="0"/>
              </a:rPr>
              <a:t>43%</a:t>
            </a:r>
            <a:endParaRPr lang="en-US" sz="2800" b="1" dirty="0">
              <a:solidFill>
                <a:srgbClr val="51118E"/>
              </a:solidFill>
              <a:latin typeface="Arial Narrow" panose="020B0606020202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CD417F-B461-46A1-8F17-09D5AE0B24FA}"/>
              </a:ext>
            </a:extLst>
          </p:cNvPr>
          <p:cNvSpPr/>
          <p:nvPr/>
        </p:nvSpPr>
        <p:spPr>
          <a:xfrm>
            <a:off x="208981" y="5657241"/>
            <a:ext cx="872603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>
                <a:solidFill>
                  <a:srgbClr val="000000"/>
                </a:solidFill>
                <a:latin typeface="Arial Narrow" panose="020B0606020202030204" pitchFamily="34" charset="0"/>
              </a:rPr>
              <a:t>*High risk = </a:t>
            </a:r>
            <a:r>
              <a:rPr lang="en-CA" sz="1100" i="1" dirty="0">
                <a:solidFill>
                  <a:srgbClr val="000000"/>
                </a:solidFill>
                <a:latin typeface="Arial Narrow" panose="020B0606020202030204" pitchFamily="34" charset="0"/>
              </a:rPr>
              <a:t>coronary artery disease, peripheral arterial disease, cerebrovascular disease, diabetes mellitus or Framingham 10-year risk score ≥20%. DYSIS Study – 2,436 patients, 1913 high risk patients. </a:t>
            </a:r>
          </a:p>
          <a:p>
            <a:r>
              <a:rPr lang="en-CA" sz="1100" baseline="30000" dirty="0">
                <a:latin typeface="Arial Narrow" panose="020B0606020202030204" pitchFamily="34" charset="0"/>
              </a:rPr>
              <a:t>†</a:t>
            </a:r>
            <a:r>
              <a:rPr lang="en-CA" sz="1100" dirty="0">
                <a:solidFill>
                  <a:srgbClr val="000000"/>
                </a:solidFill>
                <a:latin typeface="Arial Narrow" panose="020B0606020202030204" pitchFamily="34" charset="0"/>
              </a:rPr>
              <a:t>N = 5,069</a:t>
            </a:r>
          </a:p>
        </p:txBody>
      </p: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0A9ADB9C-A715-4715-93D5-67ADC5ED5D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135930"/>
              </p:ext>
            </p:extLst>
          </p:nvPr>
        </p:nvGraphicFramePr>
        <p:xfrm>
          <a:off x="-285194" y="1386187"/>
          <a:ext cx="3079305" cy="2052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4EEFB076-D0EC-44DA-82AD-1D390BEC1E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25593"/>
              </p:ext>
            </p:extLst>
          </p:nvPr>
        </p:nvGraphicFramePr>
        <p:xfrm>
          <a:off x="-285194" y="3524758"/>
          <a:ext cx="3079305" cy="2052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47700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-5569" y="0"/>
            <a:ext cx="9162797" cy="1177453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54711" y="246452"/>
            <a:ext cx="90052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Why are Cholesterol Targets Not Achieved?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02" name="Freeform 43">
            <a:extLst>
              <a:ext uri="{FF2B5EF4-FFF2-40B4-BE49-F238E27FC236}">
                <a16:creationId xmlns:a16="http://schemas.microsoft.com/office/drawing/2014/main" id="{5C9C8082-B063-4FEF-841E-F97291AD59BF}"/>
              </a:ext>
            </a:extLst>
          </p:cNvPr>
          <p:cNvSpPr>
            <a:spLocks/>
          </p:cNvSpPr>
          <p:nvPr/>
        </p:nvSpPr>
        <p:spPr bwMode="auto">
          <a:xfrm>
            <a:off x="3582443" y="2767495"/>
            <a:ext cx="2227159" cy="2225777"/>
          </a:xfrm>
          <a:custGeom>
            <a:avLst/>
            <a:gdLst>
              <a:gd name="T0" fmla="*/ 1735 w 3228"/>
              <a:gd name="T1" fmla="*/ 3 h 3226"/>
              <a:gd name="T2" fmla="*/ 1968 w 3228"/>
              <a:gd name="T3" fmla="*/ 39 h 3226"/>
              <a:gd name="T4" fmla="*/ 2189 w 3228"/>
              <a:gd name="T5" fmla="*/ 105 h 3226"/>
              <a:gd name="T6" fmla="*/ 2396 w 3228"/>
              <a:gd name="T7" fmla="*/ 202 h 3226"/>
              <a:gd name="T8" fmla="*/ 2586 w 3228"/>
              <a:gd name="T9" fmla="*/ 324 h 3226"/>
              <a:gd name="T10" fmla="*/ 2756 w 3228"/>
              <a:gd name="T11" fmla="*/ 472 h 3226"/>
              <a:gd name="T12" fmla="*/ 2904 w 3228"/>
              <a:gd name="T13" fmla="*/ 642 h 3226"/>
              <a:gd name="T14" fmla="*/ 3026 w 3228"/>
              <a:gd name="T15" fmla="*/ 832 h 3226"/>
              <a:gd name="T16" fmla="*/ 3123 w 3228"/>
              <a:gd name="T17" fmla="*/ 1038 h 3226"/>
              <a:gd name="T18" fmla="*/ 3189 w 3228"/>
              <a:gd name="T19" fmla="*/ 1260 h 3226"/>
              <a:gd name="T20" fmla="*/ 3223 w 3228"/>
              <a:gd name="T21" fmla="*/ 1493 h 3226"/>
              <a:gd name="T22" fmla="*/ 3223 w 3228"/>
              <a:gd name="T23" fmla="*/ 1733 h 3226"/>
              <a:gd name="T24" fmla="*/ 3189 w 3228"/>
              <a:gd name="T25" fmla="*/ 1967 h 3226"/>
              <a:gd name="T26" fmla="*/ 3123 w 3228"/>
              <a:gd name="T27" fmla="*/ 2188 h 3226"/>
              <a:gd name="T28" fmla="*/ 3026 w 3228"/>
              <a:gd name="T29" fmla="*/ 2394 h 3226"/>
              <a:gd name="T30" fmla="*/ 2904 w 3228"/>
              <a:gd name="T31" fmla="*/ 2583 h 3226"/>
              <a:gd name="T32" fmla="*/ 2756 w 3228"/>
              <a:gd name="T33" fmla="*/ 2753 h 3226"/>
              <a:gd name="T34" fmla="*/ 2586 w 3228"/>
              <a:gd name="T35" fmla="*/ 2901 h 3226"/>
              <a:gd name="T36" fmla="*/ 2396 w 3228"/>
              <a:gd name="T37" fmla="*/ 3025 h 3226"/>
              <a:gd name="T38" fmla="*/ 2189 w 3228"/>
              <a:gd name="T39" fmla="*/ 3121 h 3226"/>
              <a:gd name="T40" fmla="*/ 1968 w 3228"/>
              <a:gd name="T41" fmla="*/ 3188 h 3226"/>
              <a:gd name="T42" fmla="*/ 1735 w 3228"/>
              <a:gd name="T43" fmla="*/ 3222 h 3226"/>
              <a:gd name="T44" fmla="*/ 1493 w 3228"/>
              <a:gd name="T45" fmla="*/ 3222 h 3226"/>
              <a:gd name="T46" fmla="*/ 1260 w 3228"/>
              <a:gd name="T47" fmla="*/ 3188 h 3226"/>
              <a:gd name="T48" fmla="*/ 1039 w 3228"/>
              <a:gd name="T49" fmla="*/ 3121 h 3226"/>
              <a:gd name="T50" fmla="*/ 832 w 3228"/>
              <a:gd name="T51" fmla="*/ 3025 h 3226"/>
              <a:gd name="T52" fmla="*/ 642 w 3228"/>
              <a:gd name="T53" fmla="*/ 2901 h 3226"/>
              <a:gd name="T54" fmla="*/ 472 w 3228"/>
              <a:gd name="T55" fmla="*/ 2753 h 3226"/>
              <a:gd name="T56" fmla="*/ 324 w 3228"/>
              <a:gd name="T57" fmla="*/ 2583 h 3226"/>
              <a:gd name="T58" fmla="*/ 202 w 3228"/>
              <a:gd name="T59" fmla="*/ 2394 h 3226"/>
              <a:gd name="T60" fmla="*/ 105 w 3228"/>
              <a:gd name="T61" fmla="*/ 2188 h 3226"/>
              <a:gd name="T62" fmla="*/ 39 w 3228"/>
              <a:gd name="T63" fmla="*/ 1967 h 3226"/>
              <a:gd name="T64" fmla="*/ 5 w 3228"/>
              <a:gd name="T65" fmla="*/ 1733 h 3226"/>
              <a:gd name="T66" fmla="*/ 5 w 3228"/>
              <a:gd name="T67" fmla="*/ 1493 h 3226"/>
              <a:gd name="T68" fmla="*/ 39 w 3228"/>
              <a:gd name="T69" fmla="*/ 1260 h 3226"/>
              <a:gd name="T70" fmla="*/ 105 w 3228"/>
              <a:gd name="T71" fmla="*/ 1038 h 3226"/>
              <a:gd name="T72" fmla="*/ 202 w 3228"/>
              <a:gd name="T73" fmla="*/ 832 h 3226"/>
              <a:gd name="T74" fmla="*/ 324 w 3228"/>
              <a:gd name="T75" fmla="*/ 642 h 3226"/>
              <a:gd name="T76" fmla="*/ 472 w 3228"/>
              <a:gd name="T77" fmla="*/ 472 h 3226"/>
              <a:gd name="T78" fmla="*/ 642 w 3228"/>
              <a:gd name="T79" fmla="*/ 324 h 3226"/>
              <a:gd name="T80" fmla="*/ 832 w 3228"/>
              <a:gd name="T81" fmla="*/ 202 h 3226"/>
              <a:gd name="T82" fmla="*/ 1039 w 3228"/>
              <a:gd name="T83" fmla="*/ 105 h 3226"/>
              <a:gd name="T84" fmla="*/ 1260 w 3228"/>
              <a:gd name="T85" fmla="*/ 39 h 3226"/>
              <a:gd name="T86" fmla="*/ 1493 w 3228"/>
              <a:gd name="T87" fmla="*/ 3 h 3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228" h="3226">
                <a:moveTo>
                  <a:pt x="1614" y="0"/>
                </a:moveTo>
                <a:lnTo>
                  <a:pt x="1735" y="3"/>
                </a:lnTo>
                <a:lnTo>
                  <a:pt x="1853" y="17"/>
                </a:lnTo>
                <a:lnTo>
                  <a:pt x="1968" y="39"/>
                </a:lnTo>
                <a:lnTo>
                  <a:pt x="2080" y="68"/>
                </a:lnTo>
                <a:lnTo>
                  <a:pt x="2189" y="105"/>
                </a:lnTo>
                <a:lnTo>
                  <a:pt x="2295" y="150"/>
                </a:lnTo>
                <a:lnTo>
                  <a:pt x="2396" y="202"/>
                </a:lnTo>
                <a:lnTo>
                  <a:pt x="2493" y="260"/>
                </a:lnTo>
                <a:lnTo>
                  <a:pt x="2586" y="324"/>
                </a:lnTo>
                <a:lnTo>
                  <a:pt x="2673" y="396"/>
                </a:lnTo>
                <a:lnTo>
                  <a:pt x="2756" y="472"/>
                </a:lnTo>
                <a:lnTo>
                  <a:pt x="2832" y="554"/>
                </a:lnTo>
                <a:lnTo>
                  <a:pt x="2904" y="642"/>
                </a:lnTo>
                <a:lnTo>
                  <a:pt x="2968" y="735"/>
                </a:lnTo>
                <a:lnTo>
                  <a:pt x="3026" y="832"/>
                </a:lnTo>
                <a:lnTo>
                  <a:pt x="3079" y="933"/>
                </a:lnTo>
                <a:lnTo>
                  <a:pt x="3123" y="1038"/>
                </a:lnTo>
                <a:lnTo>
                  <a:pt x="3159" y="1146"/>
                </a:lnTo>
                <a:lnTo>
                  <a:pt x="3189" y="1260"/>
                </a:lnTo>
                <a:lnTo>
                  <a:pt x="3210" y="1375"/>
                </a:lnTo>
                <a:lnTo>
                  <a:pt x="3223" y="1493"/>
                </a:lnTo>
                <a:lnTo>
                  <a:pt x="3228" y="1613"/>
                </a:lnTo>
                <a:lnTo>
                  <a:pt x="3223" y="1733"/>
                </a:lnTo>
                <a:lnTo>
                  <a:pt x="3210" y="1851"/>
                </a:lnTo>
                <a:lnTo>
                  <a:pt x="3189" y="1967"/>
                </a:lnTo>
                <a:lnTo>
                  <a:pt x="3159" y="2079"/>
                </a:lnTo>
                <a:lnTo>
                  <a:pt x="3123" y="2188"/>
                </a:lnTo>
                <a:lnTo>
                  <a:pt x="3079" y="2294"/>
                </a:lnTo>
                <a:lnTo>
                  <a:pt x="3026" y="2394"/>
                </a:lnTo>
                <a:lnTo>
                  <a:pt x="2968" y="2491"/>
                </a:lnTo>
                <a:lnTo>
                  <a:pt x="2904" y="2583"/>
                </a:lnTo>
                <a:lnTo>
                  <a:pt x="2832" y="2671"/>
                </a:lnTo>
                <a:lnTo>
                  <a:pt x="2756" y="2753"/>
                </a:lnTo>
                <a:lnTo>
                  <a:pt x="2673" y="2831"/>
                </a:lnTo>
                <a:lnTo>
                  <a:pt x="2586" y="2901"/>
                </a:lnTo>
                <a:lnTo>
                  <a:pt x="2493" y="2967"/>
                </a:lnTo>
                <a:lnTo>
                  <a:pt x="2396" y="3025"/>
                </a:lnTo>
                <a:lnTo>
                  <a:pt x="2295" y="3076"/>
                </a:lnTo>
                <a:lnTo>
                  <a:pt x="2189" y="3121"/>
                </a:lnTo>
                <a:lnTo>
                  <a:pt x="2080" y="3158"/>
                </a:lnTo>
                <a:lnTo>
                  <a:pt x="1968" y="3188"/>
                </a:lnTo>
                <a:lnTo>
                  <a:pt x="1853" y="3209"/>
                </a:lnTo>
                <a:lnTo>
                  <a:pt x="1735" y="3222"/>
                </a:lnTo>
                <a:lnTo>
                  <a:pt x="1614" y="3226"/>
                </a:lnTo>
                <a:lnTo>
                  <a:pt x="1493" y="3222"/>
                </a:lnTo>
                <a:lnTo>
                  <a:pt x="1375" y="3209"/>
                </a:lnTo>
                <a:lnTo>
                  <a:pt x="1260" y="3188"/>
                </a:lnTo>
                <a:lnTo>
                  <a:pt x="1148" y="3158"/>
                </a:lnTo>
                <a:lnTo>
                  <a:pt x="1039" y="3121"/>
                </a:lnTo>
                <a:lnTo>
                  <a:pt x="933" y="3076"/>
                </a:lnTo>
                <a:lnTo>
                  <a:pt x="832" y="3025"/>
                </a:lnTo>
                <a:lnTo>
                  <a:pt x="735" y="2967"/>
                </a:lnTo>
                <a:lnTo>
                  <a:pt x="642" y="2901"/>
                </a:lnTo>
                <a:lnTo>
                  <a:pt x="555" y="2831"/>
                </a:lnTo>
                <a:lnTo>
                  <a:pt x="472" y="2753"/>
                </a:lnTo>
                <a:lnTo>
                  <a:pt x="396" y="2671"/>
                </a:lnTo>
                <a:lnTo>
                  <a:pt x="324" y="2583"/>
                </a:lnTo>
                <a:lnTo>
                  <a:pt x="260" y="2491"/>
                </a:lnTo>
                <a:lnTo>
                  <a:pt x="202" y="2394"/>
                </a:lnTo>
                <a:lnTo>
                  <a:pt x="149" y="2294"/>
                </a:lnTo>
                <a:lnTo>
                  <a:pt x="105" y="2188"/>
                </a:lnTo>
                <a:lnTo>
                  <a:pt x="69" y="2079"/>
                </a:lnTo>
                <a:lnTo>
                  <a:pt x="39" y="1967"/>
                </a:lnTo>
                <a:lnTo>
                  <a:pt x="18" y="1851"/>
                </a:lnTo>
                <a:lnTo>
                  <a:pt x="5" y="1733"/>
                </a:lnTo>
                <a:lnTo>
                  <a:pt x="0" y="1613"/>
                </a:lnTo>
                <a:lnTo>
                  <a:pt x="5" y="1493"/>
                </a:lnTo>
                <a:lnTo>
                  <a:pt x="18" y="1375"/>
                </a:lnTo>
                <a:lnTo>
                  <a:pt x="39" y="1260"/>
                </a:lnTo>
                <a:lnTo>
                  <a:pt x="69" y="1146"/>
                </a:lnTo>
                <a:lnTo>
                  <a:pt x="105" y="1038"/>
                </a:lnTo>
                <a:lnTo>
                  <a:pt x="149" y="933"/>
                </a:lnTo>
                <a:lnTo>
                  <a:pt x="202" y="832"/>
                </a:lnTo>
                <a:lnTo>
                  <a:pt x="260" y="735"/>
                </a:lnTo>
                <a:lnTo>
                  <a:pt x="324" y="642"/>
                </a:lnTo>
                <a:lnTo>
                  <a:pt x="396" y="554"/>
                </a:lnTo>
                <a:lnTo>
                  <a:pt x="472" y="472"/>
                </a:lnTo>
                <a:lnTo>
                  <a:pt x="555" y="396"/>
                </a:lnTo>
                <a:lnTo>
                  <a:pt x="642" y="324"/>
                </a:lnTo>
                <a:lnTo>
                  <a:pt x="735" y="260"/>
                </a:lnTo>
                <a:lnTo>
                  <a:pt x="832" y="202"/>
                </a:lnTo>
                <a:lnTo>
                  <a:pt x="933" y="150"/>
                </a:lnTo>
                <a:lnTo>
                  <a:pt x="1039" y="105"/>
                </a:lnTo>
                <a:lnTo>
                  <a:pt x="1148" y="68"/>
                </a:lnTo>
                <a:lnTo>
                  <a:pt x="1260" y="39"/>
                </a:lnTo>
                <a:lnTo>
                  <a:pt x="1375" y="17"/>
                </a:lnTo>
                <a:lnTo>
                  <a:pt x="1493" y="3"/>
                </a:lnTo>
                <a:lnTo>
                  <a:pt x="1614" y="0"/>
                </a:lnTo>
                <a:close/>
              </a:path>
            </a:pathLst>
          </a:custGeom>
          <a:noFill/>
          <a:ln w="0">
            <a:noFill/>
            <a:prstDash val="solid"/>
            <a:round/>
            <a:headEnd/>
            <a:tailEnd/>
          </a:ln>
          <a:effectLst>
            <a:outerShdw blurRad="381000" dist="190500" dir="2700000" algn="tl" rotWithShape="0">
              <a:prstClr val="black">
                <a:alpha val="2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4" name="Freeform 45">
            <a:extLst>
              <a:ext uri="{FF2B5EF4-FFF2-40B4-BE49-F238E27FC236}">
                <a16:creationId xmlns:a16="http://schemas.microsoft.com/office/drawing/2014/main" id="{D13065FD-0A25-4529-BC05-1AA3C80AD13A}"/>
              </a:ext>
            </a:extLst>
          </p:cNvPr>
          <p:cNvSpPr>
            <a:spLocks/>
          </p:cNvSpPr>
          <p:nvPr/>
        </p:nvSpPr>
        <p:spPr bwMode="auto">
          <a:xfrm>
            <a:off x="4694643" y="2186558"/>
            <a:ext cx="1200513" cy="510562"/>
          </a:xfrm>
          <a:custGeom>
            <a:avLst/>
            <a:gdLst>
              <a:gd name="T0" fmla="*/ 0 w 1739"/>
              <a:gd name="T1" fmla="*/ 0 h 739"/>
              <a:gd name="T2" fmla="*/ 62 w 1739"/>
              <a:gd name="T3" fmla="*/ 0 h 739"/>
              <a:gd name="T4" fmla="*/ 188 w 1739"/>
              <a:gd name="T5" fmla="*/ 6 h 739"/>
              <a:gd name="T6" fmla="*/ 250 w 1739"/>
              <a:gd name="T7" fmla="*/ 12 h 739"/>
              <a:gd name="T8" fmla="*/ 373 w 1739"/>
              <a:gd name="T9" fmla="*/ 27 h 739"/>
              <a:gd name="T10" fmla="*/ 492 w 1739"/>
              <a:gd name="T11" fmla="*/ 49 h 739"/>
              <a:gd name="T12" fmla="*/ 498 w 1739"/>
              <a:gd name="T13" fmla="*/ 49 h 739"/>
              <a:gd name="T14" fmla="*/ 616 w 1739"/>
              <a:gd name="T15" fmla="*/ 78 h 739"/>
              <a:gd name="T16" fmla="*/ 733 w 1739"/>
              <a:gd name="T17" fmla="*/ 110 h 739"/>
              <a:gd name="T18" fmla="*/ 846 w 1739"/>
              <a:gd name="T19" fmla="*/ 148 h 739"/>
              <a:gd name="T20" fmla="*/ 957 w 1739"/>
              <a:gd name="T21" fmla="*/ 192 h 739"/>
              <a:gd name="T22" fmla="*/ 1066 w 1739"/>
              <a:gd name="T23" fmla="*/ 240 h 739"/>
              <a:gd name="T24" fmla="*/ 1170 w 1739"/>
              <a:gd name="T25" fmla="*/ 294 h 739"/>
              <a:gd name="T26" fmla="*/ 1273 w 1739"/>
              <a:gd name="T27" fmla="*/ 354 h 739"/>
              <a:gd name="T28" fmla="*/ 1372 w 1739"/>
              <a:gd name="T29" fmla="*/ 416 h 739"/>
              <a:gd name="T30" fmla="*/ 1378 w 1739"/>
              <a:gd name="T31" fmla="*/ 421 h 739"/>
              <a:gd name="T32" fmla="*/ 1473 w 1739"/>
              <a:gd name="T33" fmla="*/ 488 h 739"/>
              <a:gd name="T34" fmla="*/ 1566 w 1739"/>
              <a:gd name="T35" fmla="*/ 561 h 739"/>
              <a:gd name="T36" fmla="*/ 1654 w 1739"/>
              <a:gd name="T37" fmla="*/ 637 h 739"/>
              <a:gd name="T38" fmla="*/ 1739 w 1739"/>
              <a:gd name="T39" fmla="*/ 719 h 739"/>
              <a:gd name="T40" fmla="*/ 1719 w 1739"/>
              <a:gd name="T41" fmla="*/ 739 h 739"/>
              <a:gd name="T42" fmla="*/ 1633 w 1739"/>
              <a:gd name="T43" fmla="*/ 656 h 739"/>
              <a:gd name="T44" fmla="*/ 1545 w 1739"/>
              <a:gd name="T45" fmla="*/ 580 h 739"/>
              <a:gd name="T46" fmla="*/ 1452 w 1739"/>
              <a:gd name="T47" fmla="*/ 507 h 739"/>
              <a:gd name="T48" fmla="*/ 1358 w 1739"/>
              <a:gd name="T49" fmla="*/ 442 h 739"/>
              <a:gd name="T50" fmla="*/ 1263 w 1739"/>
              <a:gd name="T51" fmla="*/ 380 h 739"/>
              <a:gd name="T52" fmla="*/ 1160 w 1739"/>
              <a:gd name="T53" fmla="*/ 321 h 739"/>
              <a:gd name="T54" fmla="*/ 1055 w 1739"/>
              <a:gd name="T55" fmla="*/ 267 h 739"/>
              <a:gd name="T56" fmla="*/ 946 w 1739"/>
              <a:gd name="T57" fmla="*/ 219 h 739"/>
              <a:gd name="T58" fmla="*/ 836 w 1739"/>
              <a:gd name="T59" fmla="*/ 174 h 739"/>
              <a:gd name="T60" fmla="*/ 722 w 1739"/>
              <a:gd name="T61" fmla="*/ 137 h 739"/>
              <a:gd name="T62" fmla="*/ 606 w 1739"/>
              <a:gd name="T63" fmla="*/ 104 h 739"/>
              <a:gd name="T64" fmla="*/ 492 w 1739"/>
              <a:gd name="T65" fmla="*/ 78 h 739"/>
              <a:gd name="T66" fmla="*/ 492 w 1739"/>
              <a:gd name="T67" fmla="*/ 78 h 739"/>
              <a:gd name="T68" fmla="*/ 373 w 1739"/>
              <a:gd name="T69" fmla="*/ 55 h 739"/>
              <a:gd name="T70" fmla="*/ 250 w 1739"/>
              <a:gd name="T71" fmla="*/ 40 h 739"/>
              <a:gd name="T72" fmla="*/ 188 w 1739"/>
              <a:gd name="T73" fmla="*/ 34 h 739"/>
              <a:gd name="T74" fmla="*/ 62 w 1739"/>
              <a:gd name="T75" fmla="*/ 28 h 739"/>
              <a:gd name="T76" fmla="*/ 0 w 1739"/>
              <a:gd name="T77" fmla="*/ 28 h 739"/>
              <a:gd name="T78" fmla="*/ 0 w 1739"/>
              <a:gd name="T79" fmla="*/ 0 h 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39" h="739">
                <a:moveTo>
                  <a:pt x="0" y="0"/>
                </a:moveTo>
                <a:lnTo>
                  <a:pt x="62" y="0"/>
                </a:lnTo>
                <a:lnTo>
                  <a:pt x="188" y="6"/>
                </a:lnTo>
                <a:lnTo>
                  <a:pt x="250" y="12"/>
                </a:lnTo>
                <a:lnTo>
                  <a:pt x="373" y="27"/>
                </a:lnTo>
                <a:lnTo>
                  <a:pt x="492" y="49"/>
                </a:lnTo>
                <a:lnTo>
                  <a:pt x="498" y="49"/>
                </a:lnTo>
                <a:lnTo>
                  <a:pt x="616" y="78"/>
                </a:lnTo>
                <a:lnTo>
                  <a:pt x="733" y="110"/>
                </a:lnTo>
                <a:lnTo>
                  <a:pt x="846" y="148"/>
                </a:lnTo>
                <a:lnTo>
                  <a:pt x="957" y="192"/>
                </a:lnTo>
                <a:lnTo>
                  <a:pt x="1066" y="240"/>
                </a:lnTo>
                <a:lnTo>
                  <a:pt x="1170" y="294"/>
                </a:lnTo>
                <a:lnTo>
                  <a:pt x="1273" y="354"/>
                </a:lnTo>
                <a:lnTo>
                  <a:pt x="1372" y="416"/>
                </a:lnTo>
                <a:lnTo>
                  <a:pt x="1378" y="421"/>
                </a:lnTo>
                <a:lnTo>
                  <a:pt x="1473" y="488"/>
                </a:lnTo>
                <a:lnTo>
                  <a:pt x="1566" y="561"/>
                </a:lnTo>
                <a:lnTo>
                  <a:pt x="1654" y="637"/>
                </a:lnTo>
                <a:lnTo>
                  <a:pt x="1739" y="719"/>
                </a:lnTo>
                <a:lnTo>
                  <a:pt x="1719" y="739"/>
                </a:lnTo>
                <a:lnTo>
                  <a:pt x="1633" y="656"/>
                </a:lnTo>
                <a:lnTo>
                  <a:pt x="1545" y="580"/>
                </a:lnTo>
                <a:lnTo>
                  <a:pt x="1452" y="507"/>
                </a:lnTo>
                <a:lnTo>
                  <a:pt x="1358" y="442"/>
                </a:lnTo>
                <a:lnTo>
                  <a:pt x="1263" y="380"/>
                </a:lnTo>
                <a:lnTo>
                  <a:pt x="1160" y="321"/>
                </a:lnTo>
                <a:lnTo>
                  <a:pt x="1055" y="267"/>
                </a:lnTo>
                <a:lnTo>
                  <a:pt x="946" y="219"/>
                </a:lnTo>
                <a:lnTo>
                  <a:pt x="836" y="174"/>
                </a:lnTo>
                <a:lnTo>
                  <a:pt x="722" y="137"/>
                </a:lnTo>
                <a:lnTo>
                  <a:pt x="606" y="104"/>
                </a:lnTo>
                <a:lnTo>
                  <a:pt x="492" y="78"/>
                </a:lnTo>
                <a:lnTo>
                  <a:pt x="492" y="78"/>
                </a:lnTo>
                <a:lnTo>
                  <a:pt x="373" y="55"/>
                </a:lnTo>
                <a:lnTo>
                  <a:pt x="250" y="40"/>
                </a:lnTo>
                <a:lnTo>
                  <a:pt x="188" y="34"/>
                </a:lnTo>
                <a:lnTo>
                  <a:pt x="62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A222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5" name="Freeform 46">
            <a:extLst>
              <a:ext uri="{FF2B5EF4-FFF2-40B4-BE49-F238E27FC236}">
                <a16:creationId xmlns:a16="http://schemas.microsoft.com/office/drawing/2014/main" id="{589E3C6D-504E-49E4-957B-041EC47EBDD0}"/>
              </a:ext>
            </a:extLst>
          </p:cNvPr>
          <p:cNvSpPr>
            <a:spLocks/>
          </p:cNvSpPr>
          <p:nvPr/>
        </p:nvSpPr>
        <p:spPr bwMode="auto">
          <a:xfrm>
            <a:off x="3001504" y="2683322"/>
            <a:ext cx="510564" cy="1197752"/>
          </a:xfrm>
          <a:custGeom>
            <a:avLst/>
            <a:gdLst>
              <a:gd name="T0" fmla="*/ 720 w 739"/>
              <a:gd name="T1" fmla="*/ 0 h 1735"/>
              <a:gd name="T2" fmla="*/ 739 w 739"/>
              <a:gd name="T3" fmla="*/ 20 h 1735"/>
              <a:gd name="T4" fmla="*/ 657 w 739"/>
              <a:gd name="T5" fmla="*/ 103 h 1735"/>
              <a:gd name="T6" fmla="*/ 581 w 739"/>
              <a:gd name="T7" fmla="*/ 193 h 1735"/>
              <a:gd name="T8" fmla="*/ 508 w 739"/>
              <a:gd name="T9" fmla="*/ 284 h 1735"/>
              <a:gd name="T10" fmla="*/ 442 w 739"/>
              <a:gd name="T11" fmla="*/ 378 h 1735"/>
              <a:gd name="T12" fmla="*/ 381 w 739"/>
              <a:gd name="T13" fmla="*/ 475 h 1735"/>
              <a:gd name="T14" fmla="*/ 321 w 739"/>
              <a:gd name="T15" fmla="*/ 578 h 1735"/>
              <a:gd name="T16" fmla="*/ 267 w 739"/>
              <a:gd name="T17" fmla="*/ 682 h 1735"/>
              <a:gd name="T18" fmla="*/ 219 w 739"/>
              <a:gd name="T19" fmla="*/ 791 h 1735"/>
              <a:gd name="T20" fmla="*/ 175 w 739"/>
              <a:gd name="T21" fmla="*/ 901 h 1735"/>
              <a:gd name="T22" fmla="*/ 137 w 739"/>
              <a:gd name="T23" fmla="*/ 1015 h 1735"/>
              <a:gd name="T24" fmla="*/ 105 w 739"/>
              <a:gd name="T25" fmla="*/ 1131 h 1735"/>
              <a:gd name="T26" fmla="*/ 78 w 739"/>
              <a:gd name="T27" fmla="*/ 1243 h 1735"/>
              <a:gd name="T28" fmla="*/ 78 w 739"/>
              <a:gd name="T29" fmla="*/ 1243 h 1735"/>
              <a:gd name="T30" fmla="*/ 55 w 739"/>
              <a:gd name="T31" fmla="*/ 1364 h 1735"/>
              <a:gd name="T32" fmla="*/ 40 w 739"/>
              <a:gd name="T33" fmla="*/ 1486 h 1735"/>
              <a:gd name="T34" fmla="*/ 34 w 739"/>
              <a:gd name="T35" fmla="*/ 1547 h 1735"/>
              <a:gd name="T36" fmla="*/ 28 w 739"/>
              <a:gd name="T37" fmla="*/ 1673 h 1735"/>
              <a:gd name="T38" fmla="*/ 28 w 739"/>
              <a:gd name="T39" fmla="*/ 1735 h 1735"/>
              <a:gd name="T40" fmla="*/ 0 w 739"/>
              <a:gd name="T41" fmla="*/ 1735 h 1735"/>
              <a:gd name="T42" fmla="*/ 0 w 739"/>
              <a:gd name="T43" fmla="*/ 1673 h 1735"/>
              <a:gd name="T44" fmla="*/ 6 w 739"/>
              <a:gd name="T45" fmla="*/ 1547 h 1735"/>
              <a:gd name="T46" fmla="*/ 12 w 739"/>
              <a:gd name="T47" fmla="*/ 1486 h 1735"/>
              <a:gd name="T48" fmla="*/ 27 w 739"/>
              <a:gd name="T49" fmla="*/ 1364 h 1735"/>
              <a:gd name="T50" fmla="*/ 49 w 739"/>
              <a:gd name="T51" fmla="*/ 1243 h 1735"/>
              <a:gd name="T52" fmla="*/ 49 w 739"/>
              <a:gd name="T53" fmla="*/ 1239 h 1735"/>
              <a:gd name="T54" fmla="*/ 78 w 739"/>
              <a:gd name="T55" fmla="*/ 1121 h 1735"/>
              <a:gd name="T56" fmla="*/ 110 w 739"/>
              <a:gd name="T57" fmla="*/ 1004 h 1735"/>
              <a:gd name="T58" fmla="*/ 148 w 739"/>
              <a:gd name="T59" fmla="*/ 891 h 1735"/>
              <a:gd name="T60" fmla="*/ 193 w 739"/>
              <a:gd name="T61" fmla="*/ 781 h 1735"/>
              <a:gd name="T62" fmla="*/ 240 w 739"/>
              <a:gd name="T63" fmla="*/ 672 h 1735"/>
              <a:gd name="T64" fmla="*/ 294 w 739"/>
              <a:gd name="T65" fmla="*/ 567 h 1735"/>
              <a:gd name="T66" fmla="*/ 354 w 739"/>
              <a:gd name="T67" fmla="*/ 464 h 1735"/>
              <a:gd name="T68" fmla="*/ 417 w 739"/>
              <a:gd name="T69" fmla="*/ 366 h 1735"/>
              <a:gd name="T70" fmla="*/ 421 w 739"/>
              <a:gd name="T71" fmla="*/ 361 h 1735"/>
              <a:gd name="T72" fmla="*/ 488 w 739"/>
              <a:gd name="T73" fmla="*/ 264 h 1735"/>
              <a:gd name="T74" fmla="*/ 561 w 739"/>
              <a:gd name="T75" fmla="*/ 173 h 1735"/>
              <a:gd name="T76" fmla="*/ 638 w 739"/>
              <a:gd name="T77" fmla="*/ 84 h 1735"/>
              <a:gd name="T78" fmla="*/ 720 w 739"/>
              <a:gd name="T79" fmla="*/ 0 h 1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39" h="1735">
                <a:moveTo>
                  <a:pt x="720" y="0"/>
                </a:moveTo>
                <a:lnTo>
                  <a:pt x="739" y="20"/>
                </a:lnTo>
                <a:lnTo>
                  <a:pt x="657" y="103"/>
                </a:lnTo>
                <a:lnTo>
                  <a:pt x="581" y="193"/>
                </a:lnTo>
                <a:lnTo>
                  <a:pt x="508" y="284"/>
                </a:lnTo>
                <a:lnTo>
                  <a:pt x="442" y="378"/>
                </a:lnTo>
                <a:lnTo>
                  <a:pt x="381" y="475"/>
                </a:lnTo>
                <a:lnTo>
                  <a:pt x="321" y="578"/>
                </a:lnTo>
                <a:lnTo>
                  <a:pt x="267" y="682"/>
                </a:lnTo>
                <a:lnTo>
                  <a:pt x="219" y="791"/>
                </a:lnTo>
                <a:lnTo>
                  <a:pt x="175" y="901"/>
                </a:lnTo>
                <a:lnTo>
                  <a:pt x="137" y="1015"/>
                </a:lnTo>
                <a:lnTo>
                  <a:pt x="105" y="1131"/>
                </a:lnTo>
                <a:lnTo>
                  <a:pt x="78" y="1243"/>
                </a:lnTo>
                <a:lnTo>
                  <a:pt x="78" y="1243"/>
                </a:lnTo>
                <a:lnTo>
                  <a:pt x="55" y="1364"/>
                </a:lnTo>
                <a:lnTo>
                  <a:pt x="40" y="1486"/>
                </a:lnTo>
                <a:lnTo>
                  <a:pt x="34" y="1547"/>
                </a:lnTo>
                <a:lnTo>
                  <a:pt x="28" y="1673"/>
                </a:lnTo>
                <a:lnTo>
                  <a:pt x="28" y="1735"/>
                </a:lnTo>
                <a:lnTo>
                  <a:pt x="0" y="1735"/>
                </a:lnTo>
                <a:lnTo>
                  <a:pt x="0" y="1673"/>
                </a:lnTo>
                <a:lnTo>
                  <a:pt x="6" y="1547"/>
                </a:lnTo>
                <a:lnTo>
                  <a:pt x="12" y="1486"/>
                </a:lnTo>
                <a:lnTo>
                  <a:pt x="27" y="1364"/>
                </a:lnTo>
                <a:lnTo>
                  <a:pt x="49" y="1243"/>
                </a:lnTo>
                <a:lnTo>
                  <a:pt x="49" y="1239"/>
                </a:lnTo>
                <a:lnTo>
                  <a:pt x="78" y="1121"/>
                </a:lnTo>
                <a:lnTo>
                  <a:pt x="110" y="1004"/>
                </a:lnTo>
                <a:lnTo>
                  <a:pt x="148" y="891"/>
                </a:lnTo>
                <a:lnTo>
                  <a:pt x="193" y="781"/>
                </a:lnTo>
                <a:lnTo>
                  <a:pt x="240" y="672"/>
                </a:lnTo>
                <a:lnTo>
                  <a:pt x="294" y="567"/>
                </a:lnTo>
                <a:lnTo>
                  <a:pt x="354" y="464"/>
                </a:lnTo>
                <a:lnTo>
                  <a:pt x="417" y="366"/>
                </a:lnTo>
                <a:lnTo>
                  <a:pt x="421" y="361"/>
                </a:lnTo>
                <a:lnTo>
                  <a:pt x="488" y="264"/>
                </a:lnTo>
                <a:lnTo>
                  <a:pt x="561" y="173"/>
                </a:lnTo>
                <a:lnTo>
                  <a:pt x="638" y="84"/>
                </a:lnTo>
                <a:lnTo>
                  <a:pt x="720" y="0"/>
                </a:lnTo>
                <a:close/>
              </a:path>
            </a:pathLst>
          </a:custGeom>
          <a:solidFill>
            <a:srgbClr val="F6AC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6" name="Freeform 47">
            <a:extLst>
              <a:ext uri="{FF2B5EF4-FFF2-40B4-BE49-F238E27FC236}">
                <a16:creationId xmlns:a16="http://schemas.microsoft.com/office/drawing/2014/main" id="{A2CCBCE9-BB54-4315-9B4F-ECBEF2856B9C}"/>
              </a:ext>
            </a:extLst>
          </p:cNvPr>
          <p:cNvSpPr>
            <a:spLocks/>
          </p:cNvSpPr>
          <p:nvPr/>
        </p:nvSpPr>
        <p:spPr bwMode="auto">
          <a:xfrm>
            <a:off x="5881357" y="2683322"/>
            <a:ext cx="509184" cy="1197752"/>
          </a:xfrm>
          <a:custGeom>
            <a:avLst/>
            <a:gdLst>
              <a:gd name="T0" fmla="*/ 20 w 738"/>
              <a:gd name="T1" fmla="*/ 0 h 1735"/>
              <a:gd name="T2" fmla="*/ 100 w 738"/>
              <a:gd name="T3" fmla="*/ 84 h 1735"/>
              <a:gd name="T4" fmla="*/ 178 w 738"/>
              <a:gd name="T5" fmla="*/ 173 h 1735"/>
              <a:gd name="T6" fmla="*/ 250 w 738"/>
              <a:gd name="T7" fmla="*/ 264 h 1735"/>
              <a:gd name="T8" fmla="*/ 318 w 738"/>
              <a:gd name="T9" fmla="*/ 361 h 1735"/>
              <a:gd name="T10" fmla="*/ 321 w 738"/>
              <a:gd name="T11" fmla="*/ 366 h 1735"/>
              <a:gd name="T12" fmla="*/ 384 w 738"/>
              <a:gd name="T13" fmla="*/ 464 h 1735"/>
              <a:gd name="T14" fmla="*/ 444 w 738"/>
              <a:gd name="T15" fmla="*/ 567 h 1735"/>
              <a:gd name="T16" fmla="*/ 498 w 738"/>
              <a:gd name="T17" fmla="*/ 672 h 1735"/>
              <a:gd name="T18" fmla="*/ 547 w 738"/>
              <a:gd name="T19" fmla="*/ 781 h 1735"/>
              <a:gd name="T20" fmla="*/ 590 w 738"/>
              <a:gd name="T21" fmla="*/ 891 h 1735"/>
              <a:gd name="T22" fmla="*/ 629 w 738"/>
              <a:gd name="T23" fmla="*/ 1004 h 1735"/>
              <a:gd name="T24" fmla="*/ 662 w 738"/>
              <a:gd name="T25" fmla="*/ 1121 h 1735"/>
              <a:gd name="T26" fmla="*/ 689 w 738"/>
              <a:gd name="T27" fmla="*/ 1239 h 1735"/>
              <a:gd name="T28" fmla="*/ 689 w 738"/>
              <a:gd name="T29" fmla="*/ 1243 h 1735"/>
              <a:gd name="T30" fmla="*/ 711 w 738"/>
              <a:gd name="T31" fmla="*/ 1364 h 1735"/>
              <a:gd name="T32" fmla="*/ 726 w 738"/>
              <a:gd name="T33" fmla="*/ 1486 h 1735"/>
              <a:gd name="T34" fmla="*/ 732 w 738"/>
              <a:gd name="T35" fmla="*/ 1547 h 1735"/>
              <a:gd name="T36" fmla="*/ 738 w 738"/>
              <a:gd name="T37" fmla="*/ 1673 h 1735"/>
              <a:gd name="T38" fmla="*/ 738 w 738"/>
              <a:gd name="T39" fmla="*/ 1692 h 1735"/>
              <a:gd name="T40" fmla="*/ 738 w 738"/>
              <a:gd name="T41" fmla="*/ 1735 h 1735"/>
              <a:gd name="T42" fmla="*/ 711 w 738"/>
              <a:gd name="T43" fmla="*/ 1735 h 1735"/>
              <a:gd name="T44" fmla="*/ 710 w 738"/>
              <a:gd name="T45" fmla="*/ 1673 h 1735"/>
              <a:gd name="T46" fmla="*/ 704 w 738"/>
              <a:gd name="T47" fmla="*/ 1547 h 1735"/>
              <a:gd name="T48" fmla="*/ 698 w 738"/>
              <a:gd name="T49" fmla="*/ 1486 h 1735"/>
              <a:gd name="T50" fmla="*/ 683 w 738"/>
              <a:gd name="T51" fmla="*/ 1364 h 1735"/>
              <a:gd name="T52" fmla="*/ 660 w 738"/>
              <a:gd name="T53" fmla="*/ 1243 h 1735"/>
              <a:gd name="T54" fmla="*/ 660 w 738"/>
              <a:gd name="T55" fmla="*/ 1243 h 1735"/>
              <a:gd name="T56" fmla="*/ 635 w 738"/>
              <a:gd name="T57" fmla="*/ 1131 h 1735"/>
              <a:gd name="T58" fmla="*/ 602 w 738"/>
              <a:gd name="T59" fmla="*/ 1015 h 1735"/>
              <a:gd name="T60" fmla="*/ 563 w 738"/>
              <a:gd name="T61" fmla="*/ 901 h 1735"/>
              <a:gd name="T62" fmla="*/ 520 w 738"/>
              <a:gd name="T63" fmla="*/ 791 h 1735"/>
              <a:gd name="T64" fmla="*/ 471 w 738"/>
              <a:gd name="T65" fmla="*/ 682 h 1735"/>
              <a:gd name="T66" fmla="*/ 417 w 738"/>
              <a:gd name="T67" fmla="*/ 578 h 1735"/>
              <a:gd name="T68" fmla="*/ 357 w 738"/>
              <a:gd name="T69" fmla="*/ 475 h 1735"/>
              <a:gd name="T70" fmla="*/ 296 w 738"/>
              <a:gd name="T71" fmla="*/ 379 h 1735"/>
              <a:gd name="T72" fmla="*/ 229 w 738"/>
              <a:gd name="T73" fmla="*/ 284 h 1735"/>
              <a:gd name="T74" fmla="*/ 157 w 738"/>
              <a:gd name="T75" fmla="*/ 193 h 1735"/>
              <a:gd name="T76" fmla="*/ 80 w 738"/>
              <a:gd name="T77" fmla="*/ 103 h 1735"/>
              <a:gd name="T78" fmla="*/ 0 w 738"/>
              <a:gd name="T79" fmla="*/ 20 h 1735"/>
              <a:gd name="T80" fmla="*/ 20 w 738"/>
              <a:gd name="T81" fmla="*/ 0 h 1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38" h="1735">
                <a:moveTo>
                  <a:pt x="20" y="0"/>
                </a:moveTo>
                <a:lnTo>
                  <a:pt x="100" y="84"/>
                </a:lnTo>
                <a:lnTo>
                  <a:pt x="178" y="173"/>
                </a:lnTo>
                <a:lnTo>
                  <a:pt x="250" y="264"/>
                </a:lnTo>
                <a:lnTo>
                  <a:pt x="318" y="361"/>
                </a:lnTo>
                <a:lnTo>
                  <a:pt x="321" y="366"/>
                </a:lnTo>
                <a:lnTo>
                  <a:pt x="384" y="464"/>
                </a:lnTo>
                <a:lnTo>
                  <a:pt x="444" y="567"/>
                </a:lnTo>
                <a:lnTo>
                  <a:pt x="498" y="672"/>
                </a:lnTo>
                <a:lnTo>
                  <a:pt x="547" y="781"/>
                </a:lnTo>
                <a:lnTo>
                  <a:pt x="590" y="891"/>
                </a:lnTo>
                <a:lnTo>
                  <a:pt x="629" y="1004"/>
                </a:lnTo>
                <a:lnTo>
                  <a:pt x="662" y="1121"/>
                </a:lnTo>
                <a:lnTo>
                  <a:pt x="689" y="1239"/>
                </a:lnTo>
                <a:lnTo>
                  <a:pt x="689" y="1243"/>
                </a:lnTo>
                <a:lnTo>
                  <a:pt x="711" y="1364"/>
                </a:lnTo>
                <a:lnTo>
                  <a:pt x="726" y="1486"/>
                </a:lnTo>
                <a:lnTo>
                  <a:pt x="732" y="1547"/>
                </a:lnTo>
                <a:lnTo>
                  <a:pt x="738" y="1673"/>
                </a:lnTo>
                <a:lnTo>
                  <a:pt x="738" y="1692"/>
                </a:lnTo>
                <a:lnTo>
                  <a:pt x="738" y="1735"/>
                </a:lnTo>
                <a:lnTo>
                  <a:pt x="711" y="1735"/>
                </a:lnTo>
                <a:lnTo>
                  <a:pt x="710" y="1673"/>
                </a:lnTo>
                <a:lnTo>
                  <a:pt x="704" y="1547"/>
                </a:lnTo>
                <a:lnTo>
                  <a:pt x="698" y="1486"/>
                </a:lnTo>
                <a:lnTo>
                  <a:pt x="683" y="1364"/>
                </a:lnTo>
                <a:lnTo>
                  <a:pt x="660" y="1243"/>
                </a:lnTo>
                <a:lnTo>
                  <a:pt x="660" y="1243"/>
                </a:lnTo>
                <a:lnTo>
                  <a:pt x="635" y="1131"/>
                </a:lnTo>
                <a:lnTo>
                  <a:pt x="602" y="1015"/>
                </a:lnTo>
                <a:lnTo>
                  <a:pt x="563" y="901"/>
                </a:lnTo>
                <a:lnTo>
                  <a:pt x="520" y="791"/>
                </a:lnTo>
                <a:lnTo>
                  <a:pt x="471" y="682"/>
                </a:lnTo>
                <a:lnTo>
                  <a:pt x="417" y="578"/>
                </a:lnTo>
                <a:lnTo>
                  <a:pt x="357" y="475"/>
                </a:lnTo>
                <a:lnTo>
                  <a:pt x="296" y="379"/>
                </a:lnTo>
                <a:lnTo>
                  <a:pt x="229" y="284"/>
                </a:lnTo>
                <a:lnTo>
                  <a:pt x="157" y="193"/>
                </a:lnTo>
                <a:lnTo>
                  <a:pt x="80" y="103"/>
                </a:lnTo>
                <a:lnTo>
                  <a:pt x="0" y="20"/>
                </a:lnTo>
                <a:lnTo>
                  <a:pt x="20" y="0"/>
                </a:lnTo>
                <a:close/>
              </a:path>
            </a:pathLst>
          </a:custGeom>
          <a:solidFill>
            <a:srgbClr val="EE932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7" name="Freeform 48">
            <a:extLst>
              <a:ext uri="{FF2B5EF4-FFF2-40B4-BE49-F238E27FC236}">
                <a16:creationId xmlns:a16="http://schemas.microsoft.com/office/drawing/2014/main" id="{433E5530-3086-4450-8AEC-867702D258FA}"/>
              </a:ext>
            </a:extLst>
          </p:cNvPr>
          <p:cNvSpPr>
            <a:spLocks/>
          </p:cNvSpPr>
          <p:nvPr/>
        </p:nvSpPr>
        <p:spPr bwMode="auto">
          <a:xfrm>
            <a:off x="3498269" y="2186558"/>
            <a:ext cx="1196374" cy="510562"/>
          </a:xfrm>
          <a:custGeom>
            <a:avLst/>
            <a:gdLst>
              <a:gd name="T0" fmla="*/ 1672 w 1735"/>
              <a:gd name="T1" fmla="*/ 0 h 739"/>
              <a:gd name="T2" fmla="*/ 1735 w 1735"/>
              <a:gd name="T3" fmla="*/ 0 h 739"/>
              <a:gd name="T4" fmla="*/ 1735 w 1735"/>
              <a:gd name="T5" fmla="*/ 28 h 739"/>
              <a:gd name="T6" fmla="*/ 1672 w 1735"/>
              <a:gd name="T7" fmla="*/ 28 h 739"/>
              <a:gd name="T8" fmla="*/ 1546 w 1735"/>
              <a:gd name="T9" fmla="*/ 34 h 739"/>
              <a:gd name="T10" fmla="*/ 1485 w 1735"/>
              <a:gd name="T11" fmla="*/ 40 h 739"/>
              <a:gd name="T12" fmla="*/ 1363 w 1735"/>
              <a:gd name="T13" fmla="*/ 55 h 739"/>
              <a:gd name="T14" fmla="*/ 1243 w 1735"/>
              <a:gd name="T15" fmla="*/ 78 h 739"/>
              <a:gd name="T16" fmla="*/ 1243 w 1735"/>
              <a:gd name="T17" fmla="*/ 78 h 739"/>
              <a:gd name="T18" fmla="*/ 1130 w 1735"/>
              <a:gd name="T19" fmla="*/ 104 h 739"/>
              <a:gd name="T20" fmla="*/ 1015 w 1735"/>
              <a:gd name="T21" fmla="*/ 137 h 739"/>
              <a:gd name="T22" fmla="*/ 901 w 1735"/>
              <a:gd name="T23" fmla="*/ 174 h 739"/>
              <a:gd name="T24" fmla="*/ 789 w 1735"/>
              <a:gd name="T25" fmla="*/ 219 h 739"/>
              <a:gd name="T26" fmla="*/ 682 w 1735"/>
              <a:gd name="T27" fmla="*/ 267 h 739"/>
              <a:gd name="T28" fmla="*/ 576 w 1735"/>
              <a:gd name="T29" fmla="*/ 321 h 739"/>
              <a:gd name="T30" fmla="*/ 474 w 1735"/>
              <a:gd name="T31" fmla="*/ 380 h 739"/>
              <a:gd name="T32" fmla="*/ 377 w 1735"/>
              <a:gd name="T33" fmla="*/ 442 h 739"/>
              <a:gd name="T34" fmla="*/ 283 w 1735"/>
              <a:gd name="T35" fmla="*/ 507 h 739"/>
              <a:gd name="T36" fmla="*/ 192 w 1735"/>
              <a:gd name="T37" fmla="*/ 580 h 739"/>
              <a:gd name="T38" fmla="*/ 103 w 1735"/>
              <a:gd name="T39" fmla="*/ 656 h 739"/>
              <a:gd name="T40" fmla="*/ 19 w 1735"/>
              <a:gd name="T41" fmla="*/ 739 h 739"/>
              <a:gd name="T42" fmla="*/ 0 w 1735"/>
              <a:gd name="T43" fmla="*/ 719 h 739"/>
              <a:gd name="T44" fmla="*/ 83 w 1735"/>
              <a:gd name="T45" fmla="*/ 637 h 739"/>
              <a:gd name="T46" fmla="*/ 173 w 1735"/>
              <a:gd name="T47" fmla="*/ 561 h 739"/>
              <a:gd name="T48" fmla="*/ 264 w 1735"/>
              <a:gd name="T49" fmla="*/ 488 h 739"/>
              <a:gd name="T50" fmla="*/ 361 w 1735"/>
              <a:gd name="T51" fmla="*/ 421 h 739"/>
              <a:gd name="T52" fmla="*/ 365 w 1735"/>
              <a:gd name="T53" fmla="*/ 416 h 739"/>
              <a:gd name="T54" fmla="*/ 464 w 1735"/>
              <a:gd name="T55" fmla="*/ 354 h 739"/>
              <a:gd name="T56" fmla="*/ 565 w 1735"/>
              <a:gd name="T57" fmla="*/ 294 h 739"/>
              <a:gd name="T58" fmla="*/ 671 w 1735"/>
              <a:gd name="T59" fmla="*/ 240 h 739"/>
              <a:gd name="T60" fmla="*/ 779 w 1735"/>
              <a:gd name="T61" fmla="*/ 192 h 739"/>
              <a:gd name="T62" fmla="*/ 891 w 1735"/>
              <a:gd name="T63" fmla="*/ 148 h 739"/>
              <a:gd name="T64" fmla="*/ 1004 w 1735"/>
              <a:gd name="T65" fmla="*/ 110 h 739"/>
              <a:gd name="T66" fmla="*/ 1119 w 1735"/>
              <a:gd name="T67" fmla="*/ 78 h 739"/>
              <a:gd name="T68" fmla="*/ 1237 w 1735"/>
              <a:gd name="T69" fmla="*/ 49 h 739"/>
              <a:gd name="T70" fmla="*/ 1243 w 1735"/>
              <a:gd name="T71" fmla="*/ 49 h 739"/>
              <a:gd name="T72" fmla="*/ 1363 w 1735"/>
              <a:gd name="T73" fmla="*/ 27 h 739"/>
              <a:gd name="T74" fmla="*/ 1485 w 1735"/>
              <a:gd name="T75" fmla="*/ 12 h 739"/>
              <a:gd name="T76" fmla="*/ 1546 w 1735"/>
              <a:gd name="T77" fmla="*/ 6 h 739"/>
              <a:gd name="T78" fmla="*/ 1672 w 1735"/>
              <a:gd name="T79" fmla="*/ 0 h 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35" h="739">
                <a:moveTo>
                  <a:pt x="1672" y="0"/>
                </a:moveTo>
                <a:lnTo>
                  <a:pt x="1735" y="0"/>
                </a:lnTo>
                <a:lnTo>
                  <a:pt x="1735" y="28"/>
                </a:lnTo>
                <a:lnTo>
                  <a:pt x="1672" y="28"/>
                </a:lnTo>
                <a:lnTo>
                  <a:pt x="1546" y="34"/>
                </a:lnTo>
                <a:lnTo>
                  <a:pt x="1485" y="40"/>
                </a:lnTo>
                <a:lnTo>
                  <a:pt x="1363" y="55"/>
                </a:lnTo>
                <a:lnTo>
                  <a:pt x="1243" y="78"/>
                </a:lnTo>
                <a:lnTo>
                  <a:pt x="1243" y="78"/>
                </a:lnTo>
                <a:lnTo>
                  <a:pt x="1130" y="104"/>
                </a:lnTo>
                <a:lnTo>
                  <a:pt x="1015" y="137"/>
                </a:lnTo>
                <a:lnTo>
                  <a:pt x="901" y="174"/>
                </a:lnTo>
                <a:lnTo>
                  <a:pt x="789" y="219"/>
                </a:lnTo>
                <a:lnTo>
                  <a:pt x="682" y="267"/>
                </a:lnTo>
                <a:lnTo>
                  <a:pt x="576" y="321"/>
                </a:lnTo>
                <a:lnTo>
                  <a:pt x="474" y="380"/>
                </a:lnTo>
                <a:lnTo>
                  <a:pt x="377" y="442"/>
                </a:lnTo>
                <a:lnTo>
                  <a:pt x="283" y="507"/>
                </a:lnTo>
                <a:lnTo>
                  <a:pt x="192" y="580"/>
                </a:lnTo>
                <a:lnTo>
                  <a:pt x="103" y="656"/>
                </a:lnTo>
                <a:lnTo>
                  <a:pt x="19" y="739"/>
                </a:lnTo>
                <a:lnTo>
                  <a:pt x="0" y="719"/>
                </a:lnTo>
                <a:lnTo>
                  <a:pt x="83" y="637"/>
                </a:lnTo>
                <a:lnTo>
                  <a:pt x="173" y="561"/>
                </a:lnTo>
                <a:lnTo>
                  <a:pt x="264" y="488"/>
                </a:lnTo>
                <a:lnTo>
                  <a:pt x="361" y="421"/>
                </a:lnTo>
                <a:lnTo>
                  <a:pt x="365" y="416"/>
                </a:lnTo>
                <a:lnTo>
                  <a:pt x="464" y="354"/>
                </a:lnTo>
                <a:lnTo>
                  <a:pt x="565" y="294"/>
                </a:lnTo>
                <a:lnTo>
                  <a:pt x="671" y="240"/>
                </a:lnTo>
                <a:lnTo>
                  <a:pt x="779" y="192"/>
                </a:lnTo>
                <a:lnTo>
                  <a:pt x="891" y="148"/>
                </a:lnTo>
                <a:lnTo>
                  <a:pt x="1004" y="110"/>
                </a:lnTo>
                <a:lnTo>
                  <a:pt x="1119" y="78"/>
                </a:lnTo>
                <a:lnTo>
                  <a:pt x="1237" y="49"/>
                </a:lnTo>
                <a:lnTo>
                  <a:pt x="1243" y="49"/>
                </a:lnTo>
                <a:lnTo>
                  <a:pt x="1363" y="27"/>
                </a:lnTo>
                <a:lnTo>
                  <a:pt x="1485" y="12"/>
                </a:lnTo>
                <a:lnTo>
                  <a:pt x="1546" y="6"/>
                </a:lnTo>
                <a:lnTo>
                  <a:pt x="1672" y="0"/>
                </a:lnTo>
                <a:close/>
              </a:path>
            </a:pathLst>
          </a:custGeom>
          <a:solidFill>
            <a:srgbClr val="97005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8" name="Freeform 49">
            <a:extLst>
              <a:ext uri="{FF2B5EF4-FFF2-40B4-BE49-F238E27FC236}">
                <a16:creationId xmlns:a16="http://schemas.microsoft.com/office/drawing/2014/main" id="{453E9BDB-9959-4C47-9823-CC955F620A5C}"/>
              </a:ext>
            </a:extLst>
          </p:cNvPr>
          <p:cNvSpPr>
            <a:spLocks/>
          </p:cNvSpPr>
          <p:nvPr/>
        </p:nvSpPr>
        <p:spPr bwMode="auto">
          <a:xfrm>
            <a:off x="3498269" y="5065028"/>
            <a:ext cx="1196374" cy="509183"/>
          </a:xfrm>
          <a:custGeom>
            <a:avLst/>
            <a:gdLst>
              <a:gd name="T0" fmla="*/ 19 w 1735"/>
              <a:gd name="T1" fmla="*/ 0 h 739"/>
              <a:gd name="T2" fmla="*/ 104 w 1735"/>
              <a:gd name="T3" fmla="*/ 81 h 739"/>
              <a:gd name="T4" fmla="*/ 192 w 1735"/>
              <a:gd name="T5" fmla="*/ 157 h 739"/>
              <a:gd name="T6" fmla="*/ 285 w 1735"/>
              <a:gd name="T7" fmla="*/ 230 h 739"/>
              <a:gd name="T8" fmla="*/ 379 w 1735"/>
              <a:gd name="T9" fmla="*/ 296 h 739"/>
              <a:gd name="T10" fmla="*/ 474 w 1735"/>
              <a:gd name="T11" fmla="*/ 359 h 739"/>
              <a:gd name="T12" fmla="*/ 576 w 1735"/>
              <a:gd name="T13" fmla="*/ 417 h 739"/>
              <a:gd name="T14" fmla="*/ 682 w 1735"/>
              <a:gd name="T15" fmla="*/ 470 h 739"/>
              <a:gd name="T16" fmla="*/ 789 w 1735"/>
              <a:gd name="T17" fmla="*/ 520 h 739"/>
              <a:gd name="T18" fmla="*/ 901 w 1735"/>
              <a:gd name="T19" fmla="*/ 563 h 739"/>
              <a:gd name="T20" fmla="*/ 1015 w 1735"/>
              <a:gd name="T21" fmla="*/ 602 h 739"/>
              <a:gd name="T22" fmla="*/ 1130 w 1735"/>
              <a:gd name="T23" fmla="*/ 635 h 739"/>
              <a:gd name="T24" fmla="*/ 1243 w 1735"/>
              <a:gd name="T25" fmla="*/ 661 h 739"/>
              <a:gd name="T26" fmla="*/ 1243 w 1735"/>
              <a:gd name="T27" fmla="*/ 661 h 739"/>
              <a:gd name="T28" fmla="*/ 1363 w 1735"/>
              <a:gd name="T29" fmla="*/ 684 h 739"/>
              <a:gd name="T30" fmla="*/ 1485 w 1735"/>
              <a:gd name="T31" fmla="*/ 699 h 739"/>
              <a:gd name="T32" fmla="*/ 1546 w 1735"/>
              <a:gd name="T33" fmla="*/ 705 h 739"/>
              <a:gd name="T34" fmla="*/ 1672 w 1735"/>
              <a:gd name="T35" fmla="*/ 711 h 739"/>
              <a:gd name="T36" fmla="*/ 1735 w 1735"/>
              <a:gd name="T37" fmla="*/ 712 h 739"/>
              <a:gd name="T38" fmla="*/ 1735 w 1735"/>
              <a:gd name="T39" fmla="*/ 739 h 739"/>
              <a:gd name="T40" fmla="*/ 1672 w 1735"/>
              <a:gd name="T41" fmla="*/ 739 h 739"/>
              <a:gd name="T42" fmla="*/ 1546 w 1735"/>
              <a:gd name="T43" fmla="*/ 733 h 739"/>
              <a:gd name="T44" fmla="*/ 1485 w 1735"/>
              <a:gd name="T45" fmla="*/ 727 h 739"/>
              <a:gd name="T46" fmla="*/ 1363 w 1735"/>
              <a:gd name="T47" fmla="*/ 712 h 739"/>
              <a:gd name="T48" fmla="*/ 1243 w 1735"/>
              <a:gd name="T49" fmla="*/ 690 h 739"/>
              <a:gd name="T50" fmla="*/ 1237 w 1735"/>
              <a:gd name="T51" fmla="*/ 690 h 739"/>
              <a:gd name="T52" fmla="*/ 1119 w 1735"/>
              <a:gd name="T53" fmla="*/ 661 h 739"/>
              <a:gd name="T54" fmla="*/ 1004 w 1735"/>
              <a:gd name="T55" fmla="*/ 629 h 739"/>
              <a:gd name="T56" fmla="*/ 891 w 1735"/>
              <a:gd name="T57" fmla="*/ 590 h 739"/>
              <a:gd name="T58" fmla="*/ 779 w 1735"/>
              <a:gd name="T59" fmla="*/ 547 h 739"/>
              <a:gd name="T60" fmla="*/ 671 w 1735"/>
              <a:gd name="T61" fmla="*/ 497 h 739"/>
              <a:gd name="T62" fmla="*/ 565 w 1735"/>
              <a:gd name="T63" fmla="*/ 444 h 739"/>
              <a:gd name="T64" fmla="*/ 464 w 1735"/>
              <a:gd name="T65" fmla="*/ 385 h 739"/>
              <a:gd name="T66" fmla="*/ 365 w 1735"/>
              <a:gd name="T67" fmla="*/ 321 h 739"/>
              <a:gd name="T68" fmla="*/ 359 w 1735"/>
              <a:gd name="T69" fmla="*/ 317 h 739"/>
              <a:gd name="T70" fmla="*/ 264 w 1735"/>
              <a:gd name="T71" fmla="*/ 250 h 739"/>
              <a:gd name="T72" fmla="*/ 171 w 1735"/>
              <a:gd name="T73" fmla="*/ 176 h 739"/>
              <a:gd name="T74" fmla="*/ 83 w 1735"/>
              <a:gd name="T75" fmla="*/ 100 h 739"/>
              <a:gd name="T76" fmla="*/ 0 w 1735"/>
              <a:gd name="T77" fmla="*/ 20 h 739"/>
              <a:gd name="T78" fmla="*/ 19 w 1735"/>
              <a:gd name="T79" fmla="*/ 0 h 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35" h="739">
                <a:moveTo>
                  <a:pt x="19" y="0"/>
                </a:moveTo>
                <a:lnTo>
                  <a:pt x="104" y="81"/>
                </a:lnTo>
                <a:lnTo>
                  <a:pt x="192" y="157"/>
                </a:lnTo>
                <a:lnTo>
                  <a:pt x="285" y="230"/>
                </a:lnTo>
                <a:lnTo>
                  <a:pt x="379" y="296"/>
                </a:lnTo>
                <a:lnTo>
                  <a:pt x="474" y="359"/>
                </a:lnTo>
                <a:lnTo>
                  <a:pt x="576" y="417"/>
                </a:lnTo>
                <a:lnTo>
                  <a:pt x="682" y="470"/>
                </a:lnTo>
                <a:lnTo>
                  <a:pt x="789" y="520"/>
                </a:lnTo>
                <a:lnTo>
                  <a:pt x="901" y="563"/>
                </a:lnTo>
                <a:lnTo>
                  <a:pt x="1015" y="602"/>
                </a:lnTo>
                <a:lnTo>
                  <a:pt x="1130" y="635"/>
                </a:lnTo>
                <a:lnTo>
                  <a:pt x="1243" y="661"/>
                </a:lnTo>
                <a:lnTo>
                  <a:pt x="1243" y="661"/>
                </a:lnTo>
                <a:lnTo>
                  <a:pt x="1363" y="684"/>
                </a:lnTo>
                <a:lnTo>
                  <a:pt x="1485" y="699"/>
                </a:lnTo>
                <a:lnTo>
                  <a:pt x="1546" y="705"/>
                </a:lnTo>
                <a:lnTo>
                  <a:pt x="1672" y="711"/>
                </a:lnTo>
                <a:lnTo>
                  <a:pt x="1735" y="712"/>
                </a:lnTo>
                <a:lnTo>
                  <a:pt x="1735" y="739"/>
                </a:lnTo>
                <a:lnTo>
                  <a:pt x="1672" y="739"/>
                </a:lnTo>
                <a:lnTo>
                  <a:pt x="1546" y="733"/>
                </a:lnTo>
                <a:lnTo>
                  <a:pt x="1485" y="727"/>
                </a:lnTo>
                <a:lnTo>
                  <a:pt x="1363" y="712"/>
                </a:lnTo>
                <a:lnTo>
                  <a:pt x="1243" y="690"/>
                </a:lnTo>
                <a:lnTo>
                  <a:pt x="1237" y="690"/>
                </a:lnTo>
                <a:lnTo>
                  <a:pt x="1119" y="661"/>
                </a:lnTo>
                <a:lnTo>
                  <a:pt x="1004" y="629"/>
                </a:lnTo>
                <a:lnTo>
                  <a:pt x="891" y="590"/>
                </a:lnTo>
                <a:lnTo>
                  <a:pt x="779" y="547"/>
                </a:lnTo>
                <a:lnTo>
                  <a:pt x="671" y="497"/>
                </a:lnTo>
                <a:lnTo>
                  <a:pt x="565" y="444"/>
                </a:lnTo>
                <a:lnTo>
                  <a:pt x="464" y="385"/>
                </a:lnTo>
                <a:lnTo>
                  <a:pt x="365" y="321"/>
                </a:lnTo>
                <a:lnTo>
                  <a:pt x="359" y="317"/>
                </a:lnTo>
                <a:lnTo>
                  <a:pt x="264" y="250"/>
                </a:lnTo>
                <a:lnTo>
                  <a:pt x="171" y="176"/>
                </a:lnTo>
                <a:lnTo>
                  <a:pt x="83" y="100"/>
                </a:lnTo>
                <a:lnTo>
                  <a:pt x="0" y="20"/>
                </a:lnTo>
                <a:lnTo>
                  <a:pt x="19" y="0"/>
                </a:lnTo>
                <a:close/>
              </a:path>
            </a:pathLst>
          </a:custGeom>
          <a:solidFill>
            <a:srgbClr val="2D97C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9" name="Freeform 50">
            <a:extLst>
              <a:ext uri="{FF2B5EF4-FFF2-40B4-BE49-F238E27FC236}">
                <a16:creationId xmlns:a16="http://schemas.microsoft.com/office/drawing/2014/main" id="{B5D5D3EA-2A64-4C9E-9BFA-67897FEEF8B7}"/>
              </a:ext>
            </a:extLst>
          </p:cNvPr>
          <p:cNvSpPr>
            <a:spLocks/>
          </p:cNvSpPr>
          <p:nvPr/>
        </p:nvSpPr>
        <p:spPr bwMode="auto">
          <a:xfrm>
            <a:off x="5881357" y="3881074"/>
            <a:ext cx="509184" cy="1196373"/>
          </a:xfrm>
          <a:custGeom>
            <a:avLst/>
            <a:gdLst>
              <a:gd name="T0" fmla="*/ 711 w 738"/>
              <a:gd name="T1" fmla="*/ 0 h 1736"/>
              <a:gd name="T2" fmla="*/ 738 w 738"/>
              <a:gd name="T3" fmla="*/ 0 h 1736"/>
              <a:gd name="T4" fmla="*/ 738 w 738"/>
              <a:gd name="T5" fmla="*/ 44 h 1736"/>
              <a:gd name="T6" fmla="*/ 738 w 738"/>
              <a:gd name="T7" fmla="*/ 63 h 1736"/>
              <a:gd name="T8" fmla="*/ 732 w 738"/>
              <a:gd name="T9" fmla="*/ 188 h 1736"/>
              <a:gd name="T10" fmla="*/ 726 w 738"/>
              <a:gd name="T11" fmla="*/ 250 h 1736"/>
              <a:gd name="T12" fmla="*/ 711 w 738"/>
              <a:gd name="T13" fmla="*/ 372 h 1736"/>
              <a:gd name="T14" fmla="*/ 689 w 738"/>
              <a:gd name="T15" fmla="*/ 491 h 1736"/>
              <a:gd name="T16" fmla="*/ 689 w 738"/>
              <a:gd name="T17" fmla="*/ 497 h 1736"/>
              <a:gd name="T18" fmla="*/ 662 w 738"/>
              <a:gd name="T19" fmla="*/ 615 h 1736"/>
              <a:gd name="T20" fmla="*/ 629 w 738"/>
              <a:gd name="T21" fmla="*/ 730 h 1736"/>
              <a:gd name="T22" fmla="*/ 590 w 738"/>
              <a:gd name="T23" fmla="*/ 844 h 1736"/>
              <a:gd name="T24" fmla="*/ 547 w 738"/>
              <a:gd name="T25" fmla="*/ 955 h 1736"/>
              <a:gd name="T26" fmla="*/ 498 w 738"/>
              <a:gd name="T27" fmla="*/ 1063 h 1736"/>
              <a:gd name="T28" fmla="*/ 444 w 738"/>
              <a:gd name="T29" fmla="*/ 1169 h 1736"/>
              <a:gd name="T30" fmla="*/ 384 w 738"/>
              <a:gd name="T31" fmla="*/ 1270 h 1736"/>
              <a:gd name="T32" fmla="*/ 321 w 738"/>
              <a:gd name="T33" fmla="*/ 1369 h 1736"/>
              <a:gd name="T34" fmla="*/ 317 w 738"/>
              <a:gd name="T35" fmla="*/ 1373 h 1736"/>
              <a:gd name="T36" fmla="*/ 250 w 738"/>
              <a:gd name="T37" fmla="*/ 1470 h 1736"/>
              <a:gd name="T38" fmla="*/ 177 w 738"/>
              <a:gd name="T39" fmla="*/ 1561 h 1736"/>
              <a:gd name="T40" fmla="*/ 100 w 738"/>
              <a:gd name="T41" fmla="*/ 1651 h 1736"/>
              <a:gd name="T42" fmla="*/ 20 w 738"/>
              <a:gd name="T43" fmla="*/ 1736 h 1736"/>
              <a:gd name="T44" fmla="*/ 0 w 738"/>
              <a:gd name="T45" fmla="*/ 1716 h 1736"/>
              <a:gd name="T46" fmla="*/ 81 w 738"/>
              <a:gd name="T47" fmla="*/ 1631 h 1736"/>
              <a:gd name="T48" fmla="*/ 157 w 738"/>
              <a:gd name="T49" fmla="*/ 1542 h 1736"/>
              <a:gd name="T50" fmla="*/ 230 w 738"/>
              <a:gd name="T51" fmla="*/ 1451 h 1736"/>
              <a:gd name="T52" fmla="*/ 296 w 738"/>
              <a:gd name="T53" fmla="*/ 1357 h 1736"/>
              <a:gd name="T54" fmla="*/ 357 w 738"/>
              <a:gd name="T55" fmla="*/ 1260 h 1736"/>
              <a:gd name="T56" fmla="*/ 417 w 738"/>
              <a:gd name="T57" fmla="*/ 1158 h 1736"/>
              <a:gd name="T58" fmla="*/ 471 w 738"/>
              <a:gd name="T59" fmla="*/ 1052 h 1736"/>
              <a:gd name="T60" fmla="*/ 520 w 738"/>
              <a:gd name="T61" fmla="*/ 945 h 1736"/>
              <a:gd name="T62" fmla="*/ 563 w 738"/>
              <a:gd name="T63" fmla="*/ 833 h 1736"/>
              <a:gd name="T64" fmla="*/ 602 w 738"/>
              <a:gd name="T65" fmla="*/ 720 h 1736"/>
              <a:gd name="T66" fmla="*/ 635 w 738"/>
              <a:gd name="T67" fmla="*/ 605 h 1736"/>
              <a:gd name="T68" fmla="*/ 660 w 738"/>
              <a:gd name="T69" fmla="*/ 491 h 1736"/>
              <a:gd name="T70" fmla="*/ 660 w 738"/>
              <a:gd name="T71" fmla="*/ 491 h 1736"/>
              <a:gd name="T72" fmla="*/ 683 w 738"/>
              <a:gd name="T73" fmla="*/ 372 h 1736"/>
              <a:gd name="T74" fmla="*/ 698 w 738"/>
              <a:gd name="T75" fmla="*/ 250 h 1736"/>
              <a:gd name="T76" fmla="*/ 704 w 738"/>
              <a:gd name="T77" fmla="*/ 188 h 1736"/>
              <a:gd name="T78" fmla="*/ 710 w 738"/>
              <a:gd name="T79" fmla="*/ 63 h 1736"/>
              <a:gd name="T80" fmla="*/ 711 w 738"/>
              <a:gd name="T81" fmla="*/ 0 h 1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38" h="1736">
                <a:moveTo>
                  <a:pt x="711" y="0"/>
                </a:moveTo>
                <a:lnTo>
                  <a:pt x="738" y="0"/>
                </a:lnTo>
                <a:lnTo>
                  <a:pt x="738" y="44"/>
                </a:lnTo>
                <a:lnTo>
                  <a:pt x="738" y="63"/>
                </a:lnTo>
                <a:lnTo>
                  <a:pt x="732" y="188"/>
                </a:lnTo>
                <a:lnTo>
                  <a:pt x="726" y="250"/>
                </a:lnTo>
                <a:lnTo>
                  <a:pt x="711" y="372"/>
                </a:lnTo>
                <a:lnTo>
                  <a:pt x="689" y="491"/>
                </a:lnTo>
                <a:lnTo>
                  <a:pt x="689" y="497"/>
                </a:lnTo>
                <a:lnTo>
                  <a:pt x="662" y="615"/>
                </a:lnTo>
                <a:lnTo>
                  <a:pt x="629" y="730"/>
                </a:lnTo>
                <a:lnTo>
                  <a:pt x="590" y="844"/>
                </a:lnTo>
                <a:lnTo>
                  <a:pt x="547" y="955"/>
                </a:lnTo>
                <a:lnTo>
                  <a:pt x="498" y="1063"/>
                </a:lnTo>
                <a:lnTo>
                  <a:pt x="444" y="1169"/>
                </a:lnTo>
                <a:lnTo>
                  <a:pt x="384" y="1270"/>
                </a:lnTo>
                <a:lnTo>
                  <a:pt x="321" y="1369"/>
                </a:lnTo>
                <a:lnTo>
                  <a:pt x="317" y="1373"/>
                </a:lnTo>
                <a:lnTo>
                  <a:pt x="250" y="1470"/>
                </a:lnTo>
                <a:lnTo>
                  <a:pt x="177" y="1561"/>
                </a:lnTo>
                <a:lnTo>
                  <a:pt x="100" y="1651"/>
                </a:lnTo>
                <a:lnTo>
                  <a:pt x="20" y="1736"/>
                </a:lnTo>
                <a:lnTo>
                  <a:pt x="0" y="1716"/>
                </a:lnTo>
                <a:lnTo>
                  <a:pt x="81" y="1631"/>
                </a:lnTo>
                <a:lnTo>
                  <a:pt x="157" y="1542"/>
                </a:lnTo>
                <a:lnTo>
                  <a:pt x="230" y="1451"/>
                </a:lnTo>
                <a:lnTo>
                  <a:pt x="296" y="1357"/>
                </a:lnTo>
                <a:lnTo>
                  <a:pt x="357" y="1260"/>
                </a:lnTo>
                <a:lnTo>
                  <a:pt x="417" y="1158"/>
                </a:lnTo>
                <a:lnTo>
                  <a:pt x="471" y="1052"/>
                </a:lnTo>
                <a:lnTo>
                  <a:pt x="520" y="945"/>
                </a:lnTo>
                <a:lnTo>
                  <a:pt x="563" y="833"/>
                </a:lnTo>
                <a:lnTo>
                  <a:pt x="602" y="720"/>
                </a:lnTo>
                <a:lnTo>
                  <a:pt x="635" y="605"/>
                </a:lnTo>
                <a:lnTo>
                  <a:pt x="660" y="491"/>
                </a:lnTo>
                <a:lnTo>
                  <a:pt x="660" y="491"/>
                </a:lnTo>
                <a:lnTo>
                  <a:pt x="683" y="372"/>
                </a:lnTo>
                <a:lnTo>
                  <a:pt x="698" y="250"/>
                </a:lnTo>
                <a:lnTo>
                  <a:pt x="704" y="188"/>
                </a:lnTo>
                <a:lnTo>
                  <a:pt x="710" y="63"/>
                </a:lnTo>
                <a:lnTo>
                  <a:pt x="711" y="0"/>
                </a:lnTo>
                <a:close/>
              </a:path>
            </a:pathLst>
          </a:custGeom>
          <a:solidFill>
            <a:srgbClr val="79B80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0" name="Freeform 51">
            <a:extLst>
              <a:ext uri="{FF2B5EF4-FFF2-40B4-BE49-F238E27FC236}">
                <a16:creationId xmlns:a16="http://schemas.microsoft.com/office/drawing/2014/main" id="{C562EB98-2A02-4A58-A6EE-54DE064586B6}"/>
              </a:ext>
            </a:extLst>
          </p:cNvPr>
          <p:cNvSpPr>
            <a:spLocks/>
          </p:cNvSpPr>
          <p:nvPr/>
        </p:nvSpPr>
        <p:spPr bwMode="auto">
          <a:xfrm>
            <a:off x="4694643" y="5065028"/>
            <a:ext cx="1200513" cy="509183"/>
          </a:xfrm>
          <a:custGeom>
            <a:avLst/>
            <a:gdLst>
              <a:gd name="T0" fmla="*/ 1719 w 1739"/>
              <a:gd name="T1" fmla="*/ 0 h 739"/>
              <a:gd name="T2" fmla="*/ 1739 w 1739"/>
              <a:gd name="T3" fmla="*/ 20 h 739"/>
              <a:gd name="T4" fmla="*/ 1654 w 1739"/>
              <a:gd name="T5" fmla="*/ 100 h 739"/>
              <a:gd name="T6" fmla="*/ 1564 w 1739"/>
              <a:gd name="T7" fmla="*/ 176 h 739"/>
              <a:gd name="T8" fmla="*/ 1473 w 1739"/>
              <a:gd name="T9" fmla="*/ 250 h 739"/>
              <a:gd name="T10" fmla="*/ 1376 w 1739"/>
              <a:gd name="T11" fmla="*/ 318 h 739"/>
              <a:gd name="T12" fmla="*/ 1372 w 1739"/>
              <a:gd name="T13" fmla="*/ 321 h 739"/>
              <a:gd name="T14" fmla="*/ 1273 w 1739"/>
              <a:gd name="T15" fmla="*/ 385 h 739"/>
              <a:gd name="T16" fmla="*/ 1170 w 1739"/>
              <a:gd name="T17" fmla="*/ 444 h 739"/>
              <a:gd name="T18" fmla="*/ 1066 w 1739"/>
              <a:gd name="T19" fmla="*/ 499 h 739"/>
              <a:gd name="T20" fmla="*/ 957 w 1739"/>
              <a:gd name="T21" fmla="*/ 547 h 739"/>
              <a:gd name="T22" fmla="*/ 846 w 1739"/>
              <a:gd name="T23" fmla="*/ 591 h 739"/>
              <a:gd name="T24" fmla="*/ 733 w 1739"/>
              <a:gd name="T25" fmla="*/ 629 h 739"/>
              <a:gd name="T26" fmla="*/ 616 w 1739"/>
              <a:gd name="T27" fmla="*/ 663 h 739"/>
              <a:gd name="T28" fmla="*/ 498 w 1739"/>
              <a:gd name="T29" fmla="*/ 690 h 739"/>
              <a:gd name="T30" fmla="*/ 492 w 1739"/>
              <a:gd name="T31" fmla="*/ 690 h 739"/>
              <a:gd name="T32" fmla="*/ 373 w 1739"/>
              <a:gd name="T33" fmla="*/ 712 h 739"/>
              <a:gd name="T34" fmla="*/ 250 w 1739"/>
              <a:gd name="T35" fmla="*/ 727 h 739"/>
              <a:gd name="T36" fmla="*/ 188 w 1739"/>
              <a:gd name="T37" fmla="*/ 733 h 739"/>
              <a:gd name="T38" fmla="*/ 62 w 1739"/>
              <a:gd name="T39" fmla="*/ 739 h 739"/>
              <a:gd name="T40" fmla="*/ 0 w 1739"/>
              <a:gd name="T41" fmla="*/ 739 h 739"/>
              <a:gd name="T42" fmla="*/ 0 w 1739"/>
              <a:gd name="T43" fmla="*/ 712 h 739"/>
              <a:gd name="T44" fmla="*/ 62 w 1739"/>
              <a:gd name="T45" fmla="*/ 711 h 739"/>
              <a:gd name="T46" fmla="*/ 188 w 1739"/>
              <a:gd name="T47" fmla="*/ 705 h 739"/>
              <a:gd name="T48" fmla="*/ 250 w 1739"/>
              <a:gd name="T49" fmla="*/ 699 h 739"/>
              <a:gd name="T50" fmla="*/ 373 w 1739"/>
              <a:gd name="T51" fmla="*/ 684 h 739"/>
              <a:gd name="T52" fmla="*/ 492 w 1739"/>
              <a:gd name="T53" fmla="*/ 661 h 739"/>
              <a:gd name="T54" fmla="*/ 492 w 1739"/>
              <a:gd name="T55" fmla="*/ 661 h 739"/>
              <a:gd name="T56" fmla="*/ 606 w 1739"/>
              <a:gd name="T57" fmla="*/ 636 h 739"/>
              <a:gd name="T58" fmla="*/ 722 w 1739"/>
              <a:gd name="T59" fmla="*/ 602 h 739"/>
              <a:gd name="T60" fmla="*/ 836 w 1739"/>
              <a:gd name="T61" fmla="*/ 564 h 739"/>
              <a:gd name="T62" fmla="*/ 946 w 1739"/>
              <a:gd name="T63" fmla="*/ 520 h 739"/>
              <a:gd name="T64" fmla="*/ 1055 w 1739"/>
              <a:gd name="T65" fmla="*/ 472 h 739"/>
              <a:gd name="T66" fmla="*/ 1160 w 1739"/>
              <a:gd name="T67" fmla="*/ 417 h 739"/>
              <a:gd name="T68" fmla="*/ 1263 w 1739"/>
              <a:gd name="T69" fmla="*/ 359 h 739"/>
              <a:gd name="T70" fmla="*/ 1361 w 1739"/>
              <a:gd name="T71" fmla="*/ 294 h 739"/>
              <a:gd name="T72" fmla="*/ 1361 w 1739"/>
              <a:gd name="T73" fmla="*/ 296 h 739"/>
              <a:gd name="T74" fmla="*/ 1454 w 1739"/>
              <a:gd name="T75" fmla="*/ 230 h 739"/>
              <a:gd name="T76" fmla="*/ 1545 w 1739"/>
              <a:gd name="T77" fmla="*/ 157 h 739"/>
              <a:gd name="T78" fmla="*/ 1634 w 1739"/>
              <a:gd name="T79" fmla="*/ 81 h 739"/>
              <a:gd name="T80" fmla="*/ 1719 w 1739"/>
              <a:gd name="T81" fmla="*/ 0 h 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39" h="739">
                <a:moveTo>
                  <a:pt x="1719" y="0"/>
                </a:moveTo>
                <a:lnTo>
                  <a:pt x="1739" y="20"/>
                </a:lnTo>
                <a:lnTo>
                  <a:pt x="1654" y="100"/>
                </a:lnTo>
                <a:lnTo>
                  <a:pt x="1564" y="176"/>
                </a:lnTo>
                <a:lnTo>
                  <a:pt x="1473" y="250"/>
                </a:lnTo>
                <a:lnTo>
                  <a:pt x="1376" y="318"/>
                </a:lnTo>
                <a:lnTo>
                  <a:pt x="1372" y="321"/>
                </a:lnTo>
                <a:lnTo>
                  <a:pt x="1273" y="385"/>
                </a:lnTo>
                <a:lnTo>
                  <a:pt x="1170" y="444"/>
                </a:lnTo>
                <a:lnTo>
                  <a:pt x="1066" y="499"/>
                </a:lnTo>
                <a:lnTo>
                  <a:pt x="957" y="547"/>
                </a:lnTo>
                <a:lnTo>
                  <a:pt x="846" y="591"/>
                </a:lnTo>
                <a:lnTo>
                  <a:pt x="733" y="629"/>
                </a:lnTo>
                <a:lnTo>
                  <a:pt x="616" y="663"/>
                </a:lnTo>
                <a:lnTo>
                  <a:pt x="498" y="690"/>
                </a:lnTo>
                <a:lnTo>
                  <a:pt x="492" y="690"/>
                </a:lnTo>
                <a:lnTo>
                  <a:pt x="373" y="712"/>
                </a:lnTo>
                <a:lnTo>
                  <a:pt x="250" y="727"/>
                </a:lnTo>
                <a:lnTo>
                  <a:pt x="188" y="733"/>
                </a:lnTo>
                <a:lnTo>
                  <a:pt x="62" y="739"/>
                </a:lnTo>
                <a:lnTo>
                  <a:pt x="0" y="739"/>
                </a:lnTo>
                <a:lnTo>
                  <a:pt x="0" y="712"/>
                </a:lnTo>
                <a:lnTo>
                  <a:pt x="62" y="711"/>
                </a:lnTo>
                <a:lnTo>
                  <a:pt x="188" y="705"/>
                </a:lnTo>
                <a:lnTo>
                  <a:pt x="250" y="699"/>
                </a:lnTo>
                <a:lnTo>
                  <a:pt x="373" y="684"/>
                </a:lnTo>
                <a:lnTo>
                  <a:pt x="492" y="661"/>
                </a:lnTo>
                <a:lnTo>
                  <a:pt x="492" y="661"/>
                </a:lnTo>
                <a:lnTo>
                  <a:pt x="606" y="636"/>
                </a:lnTo>
                <a:lnTo>
                  <a:pt x="722" y="602"/>
                </a:lnTo>
                <a:lnTo>
                  <a:pt x="836" y="564"/>
                </a:lnTo>
                <a:lnTo>
                  <a:pt x="946" y="520"/>
                </a:lnTo>
                <a:lnTo>
                  <a:pt x="1055" y="472"/>
                </a:lnTo>
                <a:lnTo>
                  <a:pt x="1160" y="417"/>
                </a:lnTo>
                <a:lnTo>
                  <a:pt x="1263" y="359"/>
                </a:lnTo>
                <a:lnTo>
                  <a:pt x="1361" y="294"/>
                </a:lnTo>
                <a:lnTo>
                  <a:pt x="1361" y="296"/>
                </a:lnTo>
                <a:lnTo>
                  <a:pt x="1454" y="230"/>
                </a:lnTo>
                <a:lnTo>
                  <a:pt x="1545" y="157"/>
                </a:lnTo>
                <a:lnTo>
                  <a:pt x="1634" y="81"/>
                </a:lnTo>
                <a:lnTo>
                  <a:pt x="1719" y="0"/>
                </a:lnTo>
                <a:close/>
              </a:path>
            </a:pathLst>
          </a:custGeom>
          <a:solidFill>
            <a:srgbClr val="01A2A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1" name="Freeform 52">
            <a:extLst>
              <a:ext uri="{FF2B5EF4-FFF2-40B4-BE49-F238E27FC236}">
                <a16:creationId xmlns:a16="http://schemas.microsoft.com/office/drawing/2014/main" id="{7A77EAA6-DF04-468D-88C3-565B224B7DE8}"/>
              </a:ext>
            </a:extLst>
          </p:cNvPr>
          <p:cNvSpPr>
            <a:spLocks/>
          </p:cNvSpPr>
          <p:nvPr/>
        </p:nvSpPr>
        <p:spPr bwMode="auto">
          <a:xfrm>
            <a:off x="3001504" y="3881074"/>
            <a:ext cx="510564" cy="1196373"/>
          </a:xfrm>
          <a:custGeom>
            <a:avLst/>
            <a:gdLst>
              <a:gd name="T0" fmla="*/ 0 w 739"/>
              <a:gd name="T1" fmla="*/ 0 h 1736"/>
              <a:gd name="T2" fmla="*/ 28 w 739"/>
              <a:gd name="T3" fmla="*/ 0 h 1736"/>
              <a:gd name="T4" fmla="*/ 28 w 739"/>
              <a:gd name="T5" fmla="*/ 63 h 1736"/>
              <a:gd name="T6" fmla="*/ 34 w 739"/>
              <a:gd name="T7" fmla="*/ 188 h 1736"/>
              <a:gd name="T8" fmla="*/ 40 w 739"/>
              <a:gd name="T9" fmla="*/ 250 h 1736"/>
              <a:gd name="T10" fmla="*/ 55 w 739"/>
              <a:gd name="T11" fmla="*/ 372 h 1736"/>
              <a:gd name="T12" fmla="*/ 78 w 739"/>
              <a:gd name="T13" fmla="*/ 491 h 1736"/>
              <a:gd name="T14" fmla="*/ 78 w 739"/>
              <a:gd name="T15" fmla="*/ 491 h 1736"/>
              <a:gd name="T16" fmla="*/ 105 w 739"/>
              <a:gd name="T17" fmla="*/ 605 h 1736"/>
              <a:gd name="T18" fmla="*/ 137 w 739"/>
              <a:gd name="T19" fmla="*/ 720 h 1736"/>
              <a:gd name="T20" fmla="*/ 175 w 739"/>
              <a:gd name="T21" fmla="*/ 833 h 1736"/>
              <a:gd name="T22" fmla="*/ 219 w 739"/>
              <a:gd name="T23" fmla="*/ 945 h 1736"/>
              <a:gd name="T24" fmla="*/ 267 w 739"/>
              <a:gd name="T25" fmla="*/ 1052 h 1736"/>
              <a:gd name="T26" fmla="*/ 321 w 739"/>
              <a:gd name="T27" fmla="*/ 1158 h 1736"/>
              <a:gd name="T28" fmla="*/ 381 w 739"/>
              <a:gd name="T29" fmla="*/ 1260 h 1736"/>
              <a:gd name="T30" fmla="*/ 442 w 739"/>
              <a:gd name="T31" fmla="*/ 1355 h 1736"/>
              <a:gd name="T32" fmla="*/ 509 w 739"/>
              <a:gd name="T33" fmla="*/ 1451 h 1736"/>
              <a:gd name="T34" fmla="*/ 581 w 739"/>
              <a:gd name="T35" fmla="*/ 1542 h 1736"/>
              <a:gd name="T36" fmla="*/ 658 w 739"/>
              <a:gd name="T37" fmla="*/ 1631 h 1736"/>
              <a:gd name="T38" fmla="*/ 739 w 739"/>
              <a:gd name="T39" fmla="*/ 1716 h 1736"/>
              <a:gd name="T40" fmla="*/ 720 w 739"/>
              <a:gd name="T41" fmla="*/ 1736 h 1736"/>
              <a:gd name="T42" fmla="*/ 638 w 739"/>
              <a:gd name="T43" fmla="*/ 1651 h 1736"/>
              <a:gd name="T44" fmla="*/ 560 w 739"/>
              <a:gd name="T45" fmla="*/ 1561 h 1736"/>
              <a:gd name="T46" fmla="*/ 488 w 739"/>
              <a:gd name="T47" fmla="*/ 1470 h 1736"/>
              <a:gd name="T48" fmla="*/ 420 w 739"/>
              <a:gd name="T49" fmla="*/ 1373 h 1736"/>
              <a:gd name="T50" fmla="*/ 417 w 739"/>
              <a:gd name="T51" fmla="*/ 1369 h 1736"/>
              <a:gd name="T52" fmla="*/ 354 w 739"/>
              <a:gd name="T53" fmla="*/ 1270 h 1736"/>
              <a:gd name="T54" fmla="*/ 294 w 739"/>
              <a:gd name="T55" fmla="*/ 1169 h 1736"/>
              <a:gd name="T56" fmla="*/ 240 w 739"/>
              <a:gd name="T57" fmla="*/ 1063 h 1736"/>
              <a:gd name="T58" fmla="*/ 193 w 739"/>
              <a:gd name="T59" fmla="*/ 955 h 1736"/>
              <a:gd name="T60" fmla="*/ 148 w 739"/>
              <a:gd name="T61" fmla="*/ 844 h 1736"/>
              <a:gd name="T62" fmla="*/ 110 w 739"/>
              <a:gd name="T63" fmla="*/ 730 h 1736"/>
              <a:gd name="T64" fmla="*/ 78 w 739"/>
              <a:gd name="T65" fmla="*/ 615 h 1736"/>
              <a:gd name="T66" fmla="*/ 49 w 739"/>
              <a:gd name="T67" fmla="*/ 497 h 1736"/>
              <a:gd name="T68" fmla="*/ 49 w 739"/>
              <a:gd name="T69" fmla="*/ 491 h 1736"/>
              <a:gd name="T70" fmla="*/ 27 w 739"/>
              <a:gd name="T71" fmla="*/ 372 h 1736"/>
              <a:gd name="T72" fmla="*/ 12 w 739"/>
              <a:gd name="T73" fmla="*/ 250 h 1736"/>
              <a:gd name="T74" fmla="*/ 6 w 739"/>
              <a:gd name="T75" fmla="*/ 188 h 1736"/>
              <a:gd name="T76" fmla="*/ 0 w 739"/>
              <a:gd name="T77" fmla="*/ 63 h 1736"/>
              <a:gd name="T78" fmla="*/ 0 w 739"/>
              <a:gd name="T79" fmla="*/ 0 h 1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39" h="1736">
                <a:moveTo>
                  <a:pt x="0" y="0"/>
                </a:moveTo>
                <a:lnTo>
                  <a:pt x="28" y="0"/>
                </a:lnTo>
                <a:lnTo>
                  <a:pt x="28" y="63"/>
                </a:lnTo>
                <a:lnTo>
                  <a:pt x="34" y="188"/>
                </a:lnTo>
                <a:lnTo>
                  <a:pt x="40" y="250"/>
                </a:lnTo>
                <a:lnTo>
                  <a:pt x="55" y="372"/>
                </a:lnTo>
                <a:lnTo>
                  <a:pt x="78" y="491"/>
                </a:lnTo>
                <a:lnTo>
                  <a:pt x="78" y="491"/>
                </a:lnTo>
                <a:lnTo>
                  <a:pt x="105" y="605"/>
                </a:lnTo>
                <a:lnTo>
                  <a:pt x="137" y="720"/>
                </a:lnTo>
                <a:lnTo>
                  <a:pt x="175" y="833"/>
                </a:lnTo>
                <a:lnTo>
                  <a:pt x="219" y="945"/>
                </a:lnTo>
                <a:lnTo>
                  <a:pt x="267" y="1052"/>
                </a:lnTo>
                <a:lnTo>
                  <a:pt x="321" y="1158"/>
                </a:lnTo>
                <a:lnTo>
                  <a:pt x="381" y="1260"/>
                </a:lnTo>
                <a:lnTo>
                  <a:pt x="442" y="1355"/>
                </a:lnTo>
                <a:lnTo>
                  <a:pt x="509" y="1451"/>
                </a:lnTo>
                <a:lnTo>
                  <a:pt x="581" y="1542"/>
                </a:lnTo>
                <a:lnTo>
                  <a:pt x="658" y="1631"/>
                </a:lnTo>
                <a:lnTo>
                  <a:pt x="739" y="1716"/>
                </a:lnTo>
                <a:lnTo>
                  <a:pt x="720" y="1736"/>
                </a:lnTo>
                <a:lnTo>
                  <a:pt x="638" y="1651"/>
                </a:lnTo>
                <a:lnTo>
                  <a:pt x="560" y="1561"/>
                </a:lnTo>
                <a:lnTo>
                  <a:pt x="488" y="1470"/>
                </a:lnTo>
                <a:lnTo>
                  <a:pt x="420" y="1373"/>
                </a:lnTo>
                <a:lnTo>
                  <a:pt x="417" y="1369"/>
                </a:lnTo>
                <a:lnTo>
                  <a:pt x="354" y="1270"/>
                </a:lnTo>
                <a:lnTo>
                  <a:pt x="294" y="1169"/>
                </a:lnTo>
                <a:lnTo>
                  <a:pt x="240" y="1063"/>
                </a:lnTo>
                <a:lnTo>
                  <a:pt x="193" y="955"/>
                </a:lnTo>
                <a:lnTo>
                  <a:pt x="148" y="844"/>
                </a:lnTo>
                <a:lnTo>
                  <a:pt x="110" y="730"/>
                </a:lnTo>
                <a:lnTo>
                  <a:pt x="78" y="615"/>
                </a:lnTo>
                <a:lnTo>
                  <a:pt x="49" y="497"/>
                </a:lnTo>
                <a:lnTo>
                  <a:pt x="49" y="491"/>
                </a:lnTo>
                <a:lnTo>
                  <a:pt x="27" y="372"/>
                </a:lnTo>
                <a:lnTo>
                  <a:pt x="12" y="250"/>
                </a:lnTo>
                <a:lnTo>
                  <a:pt x="6" y="188"/>
                </a:lnTo>
                <a:lnTo>
                  <a:pt x="0" y="63"/>
                </a:lnTo>
                <a:lnTo>
                  <a:pt x="0" y="0"/>
                </a:lnTo>
                <a:close/>
              </a:path>
            </a:pathLst>
          </a:custGeom>
          <a:solidFill>
            <a:srgbClr val="9A499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2" name="Freeform 53">
            <a:extLst>
              <a:ext uri="{FF2B5EF4-FFF2-40B4-BE49-F238E27FC236}">
                <a16:creationId xmlns:a16="http://schemas.microsoft.com/office/drawing/2014/main" id="{B95BB5DC-75C1-4062-95C6-71C8D4B01CF6}"/>
              </a:ext>
            </a:extLst>
          </p:cNvPr>
          <p:cNvSpPr>
            <a:spLocks/>
          </p:cNvSpPr>
          <p:nvPr/>
        </p:nvSpPr>
        <p:spPr bwMode="auto">
          <a:xfrm>
            <a:off x="4694643" y="2759215"/>
            <a:ext cx="796203" cy="340836"/>
          </a:xfrm>
          <a:custGeom>
            <a:avLst/>
            <a:gdLst>
              <a:gd name="T0" fmla="*/ 0 w 1152"/>
              <a:gd name="T1" fmla="*/ 0 h 495"/>
              <a:gd name="T2" fmla="*/ 83 w 1152"/>
              <a:gd name="T3" fmla="*/ 2 h 495"/>
              <a:gd name="T4" fmla="*/ 165 w 1152"/>
              <a:gd name="T5" fmla="*/ 8 h 495"/>
              <a:gd name="T6" fmla="*/ 246 w 1152"/>
              <a:gd name="T7" fmla="*/ 18 h 495"/>
              <a:gd name="T8" fmla="*/ 326 w 1152"/>
              <a:gd name="T9" fmla="*/ 31 h 495"/>
              <a:gd name="T10" fmla="*/ 331 w 1152"/>
              <a:gd name="T11" fmla="*/ 33 h 495"/>
              <a:gd name="T12" fmla="*/ 410 w 1152"/>
              <a:gd name="T13" fmla="*/ 51 h 495"/>
              <a:gd name="T14" fmla="*/ 486 w 1152"/>
              <a:gd name="T15" fmla="*/ 73 h 495"/>
              <a:gd name="T16" fmla="*/ 561 w 1152"/>
              <a:gd name="T17" fmla="*/ 99 h 495"/>
              <a:gd name="T18" fmla="*/ 634 w 1152"/>
              <a:gd name="T19" fmla="*/ 127 h 495"/>
              <a:gd name="T20" fmla="*/ 706 w 1152"/>
              <a:gd name="T21" fmla="*/ 160 h 495"/>
              <a:gd name="T22" fmla="*/ 776 w 1152"/>
              <a:gd name="T23" fmla="*/ 194 h 495"/>
              <a:gd name="T24" fmla="*/ 843 w 1152"/>
              <a:gd name="T25" fmla="*/ 233 h 495"/>
              <a:gd name="T26" fmla="*/ 909 w 1152"/>
              <a:gd name="T27" fmla="*/ 275 h 495"/>
              <a:gd name="T28" fmla="*/ 913 w 1152"/>
              <a:gd name="T29" fmla="*/ 279 h 495"/>
              <a:gd name="T30" fmla="*/ 977 w 1152"/>
              <a:gd name="T31" fmla="*/ 324 h 495"/>
              <a:gd name="T32" fmla="*/ 1037 w 1152"/>
              <a:gd name="T33" fmla="*/ 372 h 495"/>
              <a:gd name="T34" fmla="*/ 1097 w 1152"/>
              <a:gd name="T35" fmla="*/ 422 h 495"/>
              <a:gd name="T36" fmla="*/ 1152 w 1152"/>
              <a:gd name="T37" fmla="*/ 476 h 495"/>
              <a:gd name="T38" fmla="*/ 1133 w 1152"/>
              <a:gd name="T39" fmla="*/ 495 h 495"/>
              <a:gd name="T40" fmla="*/ 1076 w 1152"/>
              <a:gd name="T41" fmla="*/ 442 h 495"/>
              <a:gd name="T42" fmla="*/ 1016 w 1152"/>
              <a:gd name="T43" fmla="*/ 391 h 495"/>
              <a:gd name="T44" fmla="*/ 957 w 1152"/>
              <a:gd name="T45" fmla="*/ 343 h 495"/>
              <a:gd name="T46" fmla="*/ 892 w 1152"/>
              <a:gd name="T47" fmla="*/ 298 h 495"/>
              <a:gd name="T48" fmla="*/ 892 w 1152"/>
              <a:gd name="T49" fmla="*/ 298 h 495"/>
              <a:gd name="T50" fmla="*/ 833 w 1152"/>
              <a:gd name="T51" fmla="*/ 260 h 495"/>
              <a:gd name="T52" fmla="*/ 765 w 1152"/>
              <a:gd name="T53" fmla="*/ 221 h 495"/>
              <a:gd name="T54" fmla="*/ 695 w 1152"/>
              <a:gd name="T55" fmla="*/ 187 h 495"/>
              <a:gd name="T56" fmla="*/ 624 w 1152"/>
              <a:gd name="T57" fmla="*/ 154 h 495"/>
              <a:gd name="T58" fmla="*/ 550 w 1152"/>
              <a:gd name="T59" fmla="*/ 125 h 495"/>
              <a:gd name="T60" fmla="*/ 476 w 1152"/>
              <a:gd name="T61" fmla="*/ 100 h 495"/>
              <a:gd name="T62" fmla="*/ 400 w 1152"/>
              <a:gd name="T63" fmla="*/ 78 h 495"/>
              <a:gd name="T64" fmla="*/ 321 w 1152"/>
              <a:gd name="T65" fmla="*/ 60 h 495"/>
              <a:gd name="T66" fmla="*/ 321 w 1152"/>
              <a:gd name="T67" fmla="*/ 58 h 495"/>
              <a:gd name="T68" fmla="*/ 246 w 1152"/>
              <a:gd name="T69" fmla="*/ 46 h 495"/>
              <a:gd name="T70" fmla="*/ 165 w 1152"/>
              <a:gd name="T71" fmla="*/ 36 h 495"/>
              <a:gd name="T72" fmla="*/ 83 w 1152"/>
              <a:gd name="T73" fmla="*/ 30 h 495"/>
              <a:gd name="T74" fmla="*/ 0 w 1152"/>
              <a:gd name="T75" fmla="*/ 28 h 495"/>
              <a:gd name="T76" fmla="*/ 0 w 1152"/>
              <a:gd name="T77" fmla="*/ 0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52" h="495">
                <a:moveTo>
                  <a:pt x="0" y="0"/>
                </a:moveTo>
                <a:lnTo>
                  <a:pt x="83" y="2"/>
                </a:lnTo>
                <a:lnTo>
                  <a:pt x="165" y="8"/>
                </a:lnTo>
                <a:lnTo>
                  <a:pt x="246" y="18"/>
                </a:lnTo>
                <a:lnTo>
                  <a:pt x="326" y="31"/>
                </a:lnTo>
                <a:lnTo>
                  <a:pt x="331" y="33"/>
                </a:lnTo>
                <a:lnTo>
                  <a:pt x="410" y="51"/>
                </a:lnTo>
                <a:lnTo>
                  <a:pt x="486" y="73"/>
                </a:lnTo>
                <a:lnTo>
                  <a:pt x="561" y="99"/>
                </a:lnTo>
                <a:lnTo>
                  <a:pt x="634" y="127"/>
                </a:lnTo>
                <a:lnTo>
                  <a:pt x="706" y="160"/>
                </a:lnTo>
                <a:lnTo>
                  <a:pt x="776" y="194"/>
                </a:lnTo>
                <a:lnTo>
                  <a:pt x="843" y="233"/>
                </a:lnTo>
                <a:lnTo>
                  <a:pt x="909" y="275"/>
                </a:lnTo>
                <a:lnTo>
                  <a:pt x="913" y="279"/>
                </a:lnTo>
                <a:lnTo>
                  <a:pt x="977" y="324"/>
                </a:lnTo>
                <a:lnTo>
                  <a:pt x="1037" y="372"/>
                </a:lnTo>
                <a:lnTo>
                  <a:pt x="1097" y="422"/>
                </a:lnTo>
                <a:lnTo>
                  <a:pt x="1152" y="476"/>
                </a:lnTo>
                <a:lnTo>
                  <a:pt x="1133" y="495"/>
                </a:lnTo>
                <a:lnTo>
                  <a:pt x="1076" y="442"/>
                </a:lnTo>
                <a:lnTo>
                  <a:pt x="1016" y="391"/>
                </a:lnTo>
                <a:lnTo>
                  <a:pt x="957" y="343"/>
                </a:lnTo>
                <a:lnTo>
                  <a:pt x="892" y="298"/>
                </a:lnTo>
                <a:lnTo>
                  <a:pt x="892" y="298"/>
                </a:lnTo>
                <a:lnTo>
                  <a:pt x="833" y="260"/>
                </a:lnTo>
                <a:lnTo>
                  <a:pt x="765" y="221"/>
                </a:lnTo>
                <a:lnTo>
                  <a:pt x="695" y="187"/>
                </a:lnTo>
                <a:lnTo>
                  <a:pt x="624" y="154"/>
                </a:lnTo>
                <a:lnTo>
                  <a:pt x="550" y="125"/>
                </a:lnTo>
                <a:lnTo>
                  <a:pt x="476" y="100"/>
                </a:lnTo>
                <a:lnTo>
                  <a:pt x="400" y="78"/>
                </a:lnTo>
                <a:lnTo>
                  <a:pt x="321" y="60"/>
                </a:lnTo>
                <a:lnTo>
                  <a:pt x="321" y="58"/>
                </a:lnTo>
                <a:lnTo>
                  <a:pt x="246" y="46"/>
                </a:lnTo>
                <a:lnTo>
                  <a:pt x="165" y="36"/>
                </a:lnTo>
                <a:lnTo>
                  <a:pt x="83" y="30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A222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3" name="Freeform 54">
            <a:extLst>
              <a:ext uri="{FF2B5EF4-FFF2-40B4-BE49-F238E27FC236}">
                <a16:creationId xmlns:a16="http://schemas.microsoft.com/office/drawing/2014/main" id="{379D059B-F1A3-4524-A37D-6553519B6830}"/>
              </a:ext>
            </a:extLst>
          </p:cNvPr>
          <p:cNvSpPr>
            <a:spLocks/>
          </p:cNvSpPr>
          <p:nvPr/>
        </p:nvSpPr>
        <p:spPr bwMode="auto">
          <a:xfrm>
            <a:off x="3572783" y="3087631"/>
            <a:ext cx="343595" cy="793442"/>
          </a:xfrm>
          <a:custGeom>
            <a:avLst/>
            <a:gdLst>
              <a:gd name="T0" fmla="*/ 477 w 497"/>
              <a:gd name="T1" fmla="*/ 0 h 1150"/>
              <a:gd name="T2" fmla="*/ 497 w 497"/>
              <a:gd name="T3" fmla="*/ 19 h 1150"/>
              <a:gd name="T4" fmla="*/ 443 w 497"/>
              <a:gd name="T5" fmla="*/ 75 h 1150"/>
              <a:gd name="T6" fmla="*/ 392 w 497"/>
              <a:gd name="T7" fmla="*/ 133 h 1150"/>
              <a:gd name="T8" fmla="*/ 343 w 497"/>
              <a:gd name="T9" fmla="*/ 194 h 1150"/>
              <a:gd name="T10" fmla="*/ 301 w 497"/>
              <a:gd name="T11" fmla="*/ 254 h 1150"/>
              <a:gd name="T12" fmla="*/ 303 w 497"/>
              <a:gd name="T13" fmla="*/ 254 h 1150"/>
              <a:gd name="T14" fmla="*/ 261 w 497"/>
              <a:gd name="T15" fmla="*/ 319 h 1150"/>
              <a:gd name="T16" fmla="*/ 222 w 497"/>
              <a:gd name="T17" fmla="*/ 386 h 1150"/>
              <a:gd name="T18" fmla="*/ 186 w 497"/>
              <a:gd name="T19" fmla="*/ 457 h 1150"/>
              <a:gd name="T20" fmla="*/ 153 w 497"/>
              <a:gd name="T21" fmla="*/ 527 h 1150"/>
              <a:gd name="T22" fmla="*/ 125 w 497"/>
              <a:gd name="T23" fmla="*/ 601 h 1150"/>
              <a:gd name="T24" fmla="*/ 100 w 497"/>
              <a:gd name="T25" fmla="*/ 676 h 1150"/>
              <a:gd name="T26" fmla="*/ 77 w 497"/>
              <a:gd name="T27" fmla="*/ 752 h 1150"/>
              <a:gd name="T28" fmla="*/ 61 w 497"/>
              <a:gd name="T29" fmla="*/ 825 h 1150"/>
              <a:gd name="T30" fmla="*/ 61 w 497"/>
              <a:gd name="T31" fmla="*/ 825 h 1150"/>
              <a:gd name="T32" fmla="*/ 46 w 497"/>
              <a:gd name="T33" fmla="*/ 904 h 1150"/>
              <a:gd name="T34" fmla="*/ 35 w 497"/>
              <a:gd name="T35" fmla="*/ 985 h 1150"/>
              <a:gd name="T36" fmla="*/ 29 w 497"/>
              <a:gd name="T37" fmla="*/ 1067 h 1150"/>
              <a:gd name="T38" fmla="*/ 28 w 497"/>
              <a:gd name="T39" fmla="*/ 1150 h 1150"/>
              <a:gd name="T40" fmla="*/ 0 w 497"/>
              <a:gd name="T41" fmla="*/ 1150 h 1150"/>
              <a:gd name="T42" fmla="*/ 1 w 497"/>
              <a:gd name="T43" fmla="*/ 1067 h 1150"/>
              <a:gd name="T44" fmla="*/ 7 w 497"/>
              <a:gd name="T45" fmla="*/ 985 h 1150"/>
              <a:gd name="T46" fmla="*/ 18 w 497"/>
              <a:gd name="T47" fmla="*/ 904 h 1150"/>
              <a:gd name="T48" fmla="*/ 32 w 497"/>
              <a:gd name="T49" fmla="*/ 825 h 1150"/>
              <a:gd name="T50" fmla="*/ 32 w 497"/>
              <a:gd name="T51" fmla="*/ 819 h 1150"/>
              <a:gd name="T52" fmla="*/ 50 w 497"/>
              <a:gd name="T53" fmla="*/ 742 h 1150"/>
              <a:gd name="T54" fmla="*/ 73 w 497"/>
              <a:gd name="T55" fmla="*/ 666 h 1150"/>
              <a:gd name="T56" fmla="*/ 98 w 497"/>
              <a:gd name="T57" fmla="*/ 591 h 1150"/>
              <a:gd name="T58" fmla="*/ 127 w 497"/>
              <a:gd name="T59" fmla="*/ 516 h 1150"/>
              <a:gd name="T60" fmla="*/ 159 w 497"/>
              <a:gd name="T61" fmla="*/ 446 h 1150"/>
              <a:gd name="T62" fmla="*/ 195 w 497"/>
              <a:gd name="T63" fmla="*/ 376 h 1150"/>
              <a:gd name="T64" fmla="*/ 234 w 497"/>
              <a:gd name="T65" fmla="*/ 309 h 1150"/>
              <a:gd name="T66" fmla="*/ 276 w 497"/>
              <a:gd name="T67" fmla="*/ 243 h 1150"/>
              <a:gd name="T68" fmla="*/ 279 w 497"/>
              <a:gd name="T69" fmla="*/ 239 h 1150"/>
              <a:gd name="T70" fmla="*/ 324 w 497"/>
              <a:gd name="T71" fmla="*/ 175 h 1150"/>
              <a:gd name="T72" fmla="*/ 373 w 497"/>
              <a:gd name="T73" fmla="*/ 113 h 1150"/>
              <a:gd name="T74" fmla="*/ 424 w 497"/>
              <a:gd name="T75" fmla="*/ 55 h 1150"/>
              <a:gd name="T76" fmla="*/ 477 w 497"/>
              <a:gd name="T77" fmla="*/ 0 h 1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97" h="1150">
                <a:moveTo>
                  <a:pt x="477" y="0"/>
                </a:moveTo>
                <a:lnTo>
                  <a:pt x="497" y="19"/>
                </a:lnTo>
                <a:lnTo>
                  <a:pt x="443" y="75"/>
                </a:lnTo>
                <a:lnTo>
                  <a:pt x="392" y="133"/>
                </a:lnTo>
                <a:lnTo>
                  <a:pt x="343" y="194"/>
                </a:lnTo>
                <a:lnTo>
                  <a:pt x="301" y="254"/>
                </a:lnTo>
                <a:lnTo>
                  <a:pt x="303" y="254"/>
                </a:lnTo>
                <a:lnTo>
                  <a:pt x="261" y="319"/>
                </a:lnTo>
                <a:lnTo>
                  <a:pt x="222" y="386"/>
                </a:lnTo>
                <a:lnTo>
                  <a:pt x="186" y="457"/>
                </a:lnTo>
                <a:lnTo>
                  <a:pt x="153" y="527"/>
                </a:lnTo>
                <a:lnTo>
                  <a:pt x="125" y="601"/>
                </a:lnTo>
                <a:lnTo>
                  <a:pt x="100" y="676"/>
                </a:lnTo>
                <a:lnTo>
                  <a:pt x="77" y="752"/>
                </a:lnTo>
                <a:lnTo>
                  <a:pt x="61" y="825"/>
                </a:lnTo>
                <a:lnTo>
                  <a:pt x="61" y="825"/>
                </a:lnTo>
                <a:lnTo>
                  <a:pt x="46" y="904"/>
                </a:lnTo>
                <a:lnTo>
                  <a:pt x="35" y="985"/>
                </a:lnTo>
                <a:lnTo>
                  <a:pt x="29" y="1067"/>
                </a:lnTo>
                <a:lnTo>
                  <a:pt x="28" y="1150"/>
                </a:lnTo>
                <a:lnTo>
                  <a:pt x="0" y="1150"/>
                </a:lnTo>
                <a:lnTo>
                  <a:pt x="1" y="1067"/>
                </a:lnTo>
                <a:lnTo>
                  <a:pt x="7" y="985"/>
                </a:lnTo>
                <a:lnTo>
                  <a:pt x="18" y="904"/>
                </a:lnTo>
                <a:lnTo>
                  <a:pt x="32" y="825"/>
                </a:lnTo>
                <a:lnTo>
                  <a:pt x="32" y="819"/>
                </a:lnTo>
                <a:lnTo>
                  <a:pt x="50" y="742"/>
                </a:lnTo>
                <a:lnTo>
                  <a:pt x="73" y="666"/>
                </a:lnTo>
                <a:lnTo>
                  <a:pt x="98" y="591"/>
                </a:lnTo>
                <a:lnTo>
                  <a:pt x="127" y="516"/>
                </a:lnTo>
                <a:lnTo>
                  <a:pt x="159" y="446"/>
                </a:lnTo>
                <a:lnTo>
                  <a:pt x="195" y="376"/>
                </a:lnTo>
                <a:lnTo>
                  <a:pt x="234" y="309"/>
                </a:lnTo>
                <a:lnTo>
                  <a:pt x="276" y="243"/>
                </a:lnTo>
                <a:lnTo>
                  <a:pt x="279" y="239"/>
                </a:lnTo>
                <a:lnTo>
                  <a:pt x="324" y="175"/>
                </a:lnTo>
                <a:lnTo>
                  <a:pt x="373" y="113"/>
                </a:lnTo>
                <a:lnTo>
                  <a:pt x="424" y="55"/>
                </a:lnTo>
                <a:lnTo>
                  <a:pt x="477" y="0"/>
                </a:lnTo>
                <a:close/>
              </a:path>
            </a:pathLst>
          </a:custGeom>
          <a:solidFill>
            <a:srgbClr val="F6AC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4" name="Freeform 55">
            <a:extLst>
              <a:ext uri="{FF2B5EF4-FFF2-40B4-BE49-F238E27FC236}">
                <a16:creationId xmlns:a16="http://schemas.microsoft.com/office/drawing/2014/main" id="{21A0DD8C-E120-4B35-9895-180841C4C831}"/>
              </a:ext>
            </a:extLst>
          </p:cNvPr>
          <p:cNvSpPr>
            <a:spLocks/>
          </p:cNvSpPr>
          <p:nvPr/>
        </p:nvSpPr>
        <p:spPr bwMode="auto">
          <a:xfrm>
            <a:off x="5477045" y="3087631"/>
            <a:ext cx="342216" cy="793442"/>
          </a:xfrm>
          <a:custGeom>
            <a:avLst/>
            <a:gdLst>
              <a:gd name="T0" fmla="*/ 19 w 497"/>
              <a:gd name="T1" fmla="*/ 0 h 1150"/>
              <a:gd name="T2" fmla="*/ 73 w 497"/>
              <a:gd name="T3" fmla="*/ 55 h 1150"/>
              <a:gd name="T4" fmla="*/ 124 w 497"/>
              <a:gd name="T5" fmla="*/ 113 h 1150"/>
              <a:gd name="T6" fmla="*/ 171 w 497"/>
              <a:gd name="T7" fmla="*/ 175 h 1150"/>
              <a:gd name="T8" fmla="*/ 216 w 497"/>
              <a:gd name="T9" fmla="*/ 239 h 1150"/>
              <a:gd name="T10" fmla="*/ 219 w 497"/>
              <a:gd name="T11" fmla="*/ 243 h 1150"/>
              <a:gd name="T12" fmla="*/ 261 w 497"/>
              <a:gd name="T13" fmla="*/ 309 h 1150"/>
              <a:gd name="T14" fmla="*/ 300 w 497"/>
              <a:gd name="T15" fmla="*/ 376 h 1150"/>
              <a:gd name="T16" fmla="*/ 336 w 497"/>
              <a:gd name="T17" fmla="*/ 446 h 1150"/>
              <a:gd name="T18" fmla="*/ 368 w 497"/>
              <a:gd name="T19" fmla="*/ 516 h 1150"/>
              <a:gd name="T20" fmla="*/ 397 w 497"/>
              <a:gd name="T21" fmla="*/ 591 h 1150"/>
              <a:gd name="T22" fmla="*/ 422 w 497"/>
              <a:gd name="T23" fmla="*/ 666 h 1150"/>
              <a:gd name="T24" fmla="*/ 445 w 497"/>
              <a:gd name="T25" fmla="*/ 742 h 1150"/>
              <a:gd name="T26" fmla="*/ 463 w 497"/>
              <a:gd name="T27" fmla="*/ 819 h 1150"/>
              <a:gd name="T28" fmla="*/ 464 w 497"/>
              <a:gd name="T29" fmla="*/ 825 h 1150"/>
              <a:gd name="T30" fmla="*/ 477 w 497"/>
              <a:gd name="T31" fmla="*/ 904 h 1150"/>
              <a:gd name="T32" fmla="*/ 488 w 497"/>
              <a:gd name="T33" fmla="*/ 985 h 1150"/>
              <a:gd name="T34" fmla="*/ 494 w 497"/>
              <a:gd name="T35" fmla="*/ 1067 h 1150"/>
              <a:gd name="T36" fmla="*/ 497 w 497"/>
              <a:gd name="T37" fmla="*/ 1150 h 1150"/>
              <a:gd name="T38" fmla="*/ 469 w 497"/>
              <a:gd name="T39" fmla="*/ 1150 h 1150"/>
              <a:gd name="T40" fmla="*/ 466 w 497"/>
              <a:gd name="T41" fmla="*/ 1067 h 1150"/>
              <a:gd name="T42" fmla="*/ 460 w 497"/>
              <a:gd name="T43" fmla="*/ 985 h 1150"/>
              <a:gd name="T44" fmla="*/ 449 w 497"/>
              <a:gd name="T45" fmla="*/ 904 h 1150"/>
              <a:gd name="T46" fmla="*/ 436 w 497"/>
              <a:gd name="T47" fmla="*/ 830 h 1150"/>
              <a:gd name="T48" fmla="*/ 436 w 497"/>
              <a:gd name="T49" fmla="*/ 830 h 1150"/>
              <a:gd name="T50" fmla="*/ 418 w 497"/>
              <a:gd name="T51" fmla="*/ 752 h 1150"/>
              <a:gd name="T52" fmla="*/ 395 w 497"/>
              <a:gd name="T53" fmla="*/ 676 h 1150"/>
              <a:gd name="T54" fmla="*/ 370 w 497"/>
              <a:gd name="T55" fmla="*/ 601 h 1150"/>
              <a:gd name="T56" fmla="*/ 342 w 497"/>
              <a:gd name="T57" fmla="*/ 527 h 1150"/>
              <a:gd name="T58" fmla="*/ 309 w 497"/>
              <a:gd name="T59" fmla="*/ 457 h 1150"/>
              <a:gd name="T60" fmla="*/ 273 w 497"/>
              <a:gd name="T61" fmla="*/ 386 h 1150"/>
              <a:gd name="T62" fmla="*/ 234 w 497"/>
              <a:gd name="T63" fmla="*/ 319 h 1150"/>
              <a:gd name="T64" fmla="*/ 194 w 497"/>
              <a:gd name="T65" fmla="*/ 257 h 1150"/>
              <a:gd name="T66" fmla="*/ 150 w 497"/>
              <a:gd name="T67" fmla="*/ 194 h 1150"/>
              <a:gd name="T68" fmla="*/ 103 w 497"/>
              <a:gd name="T69" fmla="*/ 133 h 1150"/>
              <a:gd name="T70" fmla="*/ 52 w 497"/>
              <a:gd name="T71" fmla="*/ 75 h 1150"/>
              <a:gd name="T72" fmla="*/ 0 w 497"/>
              <a:gd name="T73" fmla="*/ 19 h 1150"/>
              <a:gd name="T74" fmla="*/ 19 w 497"/>
              <a:gd name="T75" fmla="*/ 0 h 1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7" h="1150">
                <a:moveTo>
                  <a:pt x="19" y="0"/>
                </a:moveTo>
                <a:lnTo>
                  <a:pt x="73" y="55"/>
                </a:lnTo>
                <a:lnTo>
                  <a:pt x="124" y="113"/>
                </a:lnTo>
                <a:lnTo>
                  <a:pt x="171" y="175"/>
                </a:lnTo>
                <a:lnTo>
                  <a:pt x="216" y="239"/>
                </a:lnTo>
                <a:lnTo>
                  <a:pt x="219" y="243"/>
                </a:lnTo>
                <a:lnTo>
                  <a:pt x="261" y="309"/>
                </a:lnTo>
                <a:lnTo>
                  <a:pt x="300" y="376"/>
                </a:lnTo>
                <a:lnTo>
                  <a:pt x="336" y="446"/>
                </a:lnTo>
                <a:lnTo>
                  <a:pt x="368" y="516"/>
                </a:lnTo>
                <a:lnTo>
                  <a:pt x="397" y="591"/>
                </a:lnTo>
                <a:lnTo>
                  <a:pt x="422" y="666"/>
                </a:lnTo>
                <a:lnTo>
                  <a:pt x="445" y="742"/>
                </a:lnTo>
                <a:lnTo>
                  <a:pt x="463" y="819"/>
                </a:lnTo>
                <a:lnTo>
                  <a:pt x="464" y="825"/>
                </a:lnTo>
                <a:lnTo>
                  <a:pt x="477" y="904"/>
                </a:lnTo>
                <a:lnTo>
                  <a:pt x="488" y="985"/>
                </a:lnTo>
                <a:lnTo>
                  <a:pt x="494" y="1067"/>
                </a:lnTo>
                <a:lnTo>
                  <a:pt x="497" y="1150"/>
                </a:lnTo>
                <a:lnTo>
                  <a:pt x="469" y="1150"/>
                </a:lnTo>
                <a:lnTo>
                  <a:pt x="466" y="1067"/>
                </a:lnTo>
                <a:lnTo>
                  <a:pt x="460" y="985"/>
                </a:lnTo>
                <a:lnTo>
                  <a:pt x="449" y="904"/>
                </a:lnTo>
                <a:lnTo>
                  <a:pt x="436" y="830"/>
                </a:lnTo>
                <a:lnTo>
                  <a:pt x="436" y="830"/>
                </a:lnTo>
                <a:lnTo>
                  <a:pt x="418" y="752"/>
                </a:lnTo>
                <a:lnTo>
                  <a:pt x="395" y="676"/>
                </a:lnTo>
                <a:lnTo>
                  <a:pt x="370" y="601"/>
                </a:lnTo>
                <a:lnTo>
                  <a:pt x="342" y="527"/>
                </a:lnTo>
                <a:lnTo>
                  <a:pt x="309" y="457"/>
                </a:lnTo>
                <a:lnTo>
                  <a:pt x="273" y="386"/>
                </a:lnTo>
                <a:lnTo>
                  <a:pt x="234" y="319"/>
                </a:lnTo>
                <a:lnTo>
                  <a:pt x="194" y="257"/>
                </a:lnTo>
                <a:lnTo>
                  <a:pt x="150" y="194"/>
                </a:lnTo>
                <a:lnTo>
                  <a:pt x="103" y="133"/>
                </a:lnTo>
                <a:lnTo>
                  <a:pt x="52" y="75"/>
                </a:lnTo>
                <a:lnTo>
                  <a:pt x="0" y="19"/>
                </a:lnTo>
                <a:lnTo>
                  <a:pt x="19" y="0"/>
                </a:lnTo>
                <a:close/>
              </a:path>
            </a:pathLst>
          </a:custGeom>
          <a:solidFill>
            <a:srgbClr val="EE932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5" name="Freeform 56">
            <a:extLst>
              <a:ext uri="{FF2B5EF4-FFF2-40B4-BE49-F238E27FC236}">
                <a16:creationId xmlns:a16="http://schemas.microsoft.com/office/drawing/2014/main" id="{E7F0C377-2BED-494C-8FFF-32769FD46C00}"/>
              </a:ext>
            </a:extLst>
          </p:cNvPr>
          <p:cNvSpPr>
            <a:spLocks/>
          </p:cNvSpPr>
          <p:nvPr/>
        </p:nvSpPr>
        <p:spPr bwMode="auto">
          <a:xfrm>
            <a:off x="3902580" y="2759215"/>
            <a:ext cx="792063" cy="340836"/>
          </a:xfrm>
          <a:custGeom>
            <a:avLst/>
            <a:gdLst>
              <a:gd name="T0" fmla="*/ 1149 w 1149"/>
              <a:gd name="T1" fmla="*/ 0 h 495"/>
              <a:gd name="T2" fmla="*/ 1149 w 1149"/>
              <a:gd name="T3" fmla="*/ 28 h 495"/>
              <a:gd name="T4" fmla="*/ 1065 w 1149"/>
              <a:gd name="T5" fmla="*/ 30 h 495"/>
              <a:gd name="T6" fmla="*/ 984 w 1149"/>
              <a:gd name="T7" fmla="*/ 36 h 495"/>
              <a:gd name="T8" fmla="*/ 904 w 1149"/>
              <a:gd name="T9" fmla="*/ 46 h 495"/>
              <a:gd name="T10" fmla="*/ 829 w 1149"/>
              <a:gd name="T11" fmla="*/ 60 h 495"/>
              <a:gd name="T12" fmla="*/ 829 w 1149"/>
              <a:gd name="T13" fmla="*/ 60 h 495"/>
              <a:gd name="T14" fmla="*/ 751 w 1149"/>
              <a:gd name="T15" fmla="*/ 78 h 495"/>
              <a:gd name="T16" fmla="*/ 675 w 1149"/>
              <a:gd name="T17" fmla="*/ 100 h 495"/>
              <a:gd name="T18" fmla="*/ 599 w 1149"/>
              <a:gd name="T19" fmla="*/ 125 h 495"/>
              <a:gd name="T20" fmla="*/ 526 w 1149"/>
              <a:gd name="T21" fmla="*/ 154 h 495"/>
              <a:gd name="T22" fmla="*/ 456 w 1149"/>
              <a:gd name="T23" fmla="*/ 187 h 495"/>
              <a:gd name="T24" fmla="*/ 386 w 1149"/>
              <a:gd name="T25" fmla="*/ 221 h 495"/>
              <a:gd name="T26" fmla="*/ 318 w 1149"/>
              <a:gd name="T27" fmla="*/ 260 h 495"/>
              <a:gd name="T28" fmla="*/ 256 w 1149"/>
              <a:gd name="T29" fmla="*/ 300 h 495"/>
              <a:gd name="T30" fmla="*/ 194 w 1149"/>
              <a:gd name="T31" fmla="*/ 343 h 495"/>
              <a:gd name="T32" fmla="*/ 133 w 1149"/>
              <a:gd name="T33" fmla="*/ 391 h 495"/>
              <a:gd name="T34" fmla="*/ 75 w 1149"/>
              <a:gd name="T35" fmla="*/ 442 h 495"/>
              <a:gd name="T36" fmla="*/ 20 w 1149"/>
              <a:gd name="T37" fmla="*/ 495 h 495"/>
              <a:gd name="T38" fmla="*/ 0 w 1149"/>
              <a:gd name="T39" fmla="*/ 476 h 495"/>
              <a:gd name="T40" fmla="*/ 56 w 1149"/>
              <a:gd name="T41" fmla="*/ 422 h 495"/>
              <a:gd name="T42" fmla="*/ 114 w 1149"/>
              <a:gd name="T43" fmla="*/ 372 h 495"/>
              <a:gd name="T44" fmla="*/ 175 w 1149"/>
              <a:gd name="T45" fmla="*/ 324 h 495"/>
              <a:gd name="T46" fmla="*/ 238 w 1149"/>
              <a:gd name="T47" fmla="*/ 279 h 495"/>
              <a:gd name="T48" fmla="*/ 242 w 1149"/>
              <a:gd name="T49" fmla="*/ 275 h 495"/>
              <a:gd name="T50" fmla="*/ 308 w 1149"/>
              <a:gd name="T51" fmla="*/ 233 h 495"/>
              <a:gd name="T52" fmla="*/ 375 w 1149"/>
              <a:gd name="T53" fmla="*/ 194 h 495"/>
              <a:gd name="T54" fmla="*/ 445 w 1149"/>
              <a:gd name="T55" fmla="*/ 160 h 495"/>
              <a:gd name="T56" fmla="*/ 515 w 1149"/>
              <a:gd name="T57" fmla="*/ 127 h 495"/>
              <a:gd name="T58" fmla="*/ 589 w 1149"/>
              <a:gd name="T59" fmla="*/ 99 h 495"/>
              <a:gd name="T60" fmla="*/ 665 w 1149"/>
              <a:gd name="T61" fmla="*/ 73 h 495"/>
              <a:gd name="T62" fmla="*/ 741 w 1149"/>
              <a:gd name="T63" fmla="*/ 51 h 495"/>
              <a:gd name="T64" fmla="*/ 819 w 1149"/>
              <a:gd name="T65" fmla="*/ 33 h 495"/>
              <a:gd name="T66" fmla="*/ 825 w 1149"/>
              <a:gd name="T67" fmla="*/ 31 h 495"/>
              <a:gd name="T68" fmla="*/ 904 w 1149"/>
              <a:gd name="T69" fmla="*/ 18 h 495"/>
              <a:gd name="T70" fmla="*/ 984 w 1149"/>
              <a:gd name="T71" fmla="*/ 8 h 495"/>
              <a:gd name="T72" fmla="*/ 1065 w 1149"/>
              <a:gd name="T73" fmla="*/ 2 h 495"/>
              <a:gd name="T74" fmla="*/ 1149 w 1149"/>
              <a:gd name="T75" fmla="*/ 0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49" h="495">
                <a:moveTo>
                  <a:pt x="1149" y="0"/>
                </a:moveTo>
                <a:lnTo>
                  <a:pt x="1149" y="28"/>
                </a:lnTo>
                <a:lnTo>
                  <a:pt x="1065" y="30"/>
                </a:lnTo>
                <a:lnTo>
                  <a:pt x="984" y="36"/>
                </a:lnTo>
                <a:lnTo>
                  <a:pt x="904" y="46"/>
                </a:lnTo>
                <a:lnTo>
                  <a:pt x="829" y="60"/>
                </a:lnTo>
                <a:lnTo>
                  <a:pt x="829" y="60"/>
                </a:lnTo>
                <a:lnTo>
                  <a:pt x="751" y="78"/>
                </a:lnTo>
                <a:lnTo>
                  <a:pt x="675" y="100"/>
                </a:lnTo>
                <a:lnTo>
                  <a:pt x="599" y="125"/>
                </a:lnTo>
                <a:lnTo>
                  <a:pt x="526" y="154"/>
                </a:lnTo>
                <a:lnTo>
                  <a:pt x="456" y="187"/>
                </a:lnTo>
                <a:lnTo>
                  <a:pt x="386" y="221"/>
                </a:lnTo>
                <a:lnTo>
                  <a:pt x="318" y="260"/>
                </a:lnTo>
                <a:lnTo>
                  <a:pt x="256" y="300"/>
                </a:lnTo>
                <a:lnTo>
                  <a:pt x="194" y="343"/>
                </a:lnTo>
                <a:lnTo>
                  <a:pt x="133" y="391"/>
                </a:lnTo>
                <a:lnTo>
                  <a:pt x="75" y="442"/>
                </a:lnTo>
                <a:lnTo>
                  <a:pt x="20" y="495"/>
                </a:lnTo>
                <a:lnTo>
                  <a:pt x="0" y="476"/>
                </a:lnTo>
                <a:lnTo>
                  <a:pt x="56" y="422"/>
                </a:lnTo>
                <a:lnTo>
                  <a:pt x="114" y="372"/>
                </a:lnTo>
                <a:lnTo>
                  <a:pt x="175" y="324"/>
                </a:lnTo>
                <a:lnTo>
                  <a:pt x="238" y="279"/>
                </a:lnTo>
                <a:lnTo>
                  <a:pt x="242" y="275"/>
                </a:lnTo>
                <a:lnTo>
                  <a:pt x="308" y="233"/>
                </a:lnTo>
                <a:lnTo>
                  <a:pt x="375" y="194"/>
                </a:lnTo>
                <a:lnTo>
                  <a:pt x="445" y="160"/>
                </a:lnTo>
                <a:lnTo>
                  <a:pt x="515" y="127"/>
                </a:lnTo>
                <a:lnTo>
                  <a:pt x="589" y="99"/>
                </a:lnTo>
                <a:lnTo>
                  <a:pt x="665" y="73"/>
                </a:lnTo>
                <a:lnTo>
                  <a:pt x="741" y="51"/>
                </a:lnTo>
                <a:lnTo>
                  <a:pt x="819" y="33"/>
                </a:lnTo>
                <a:lnTo>
                  <a:pt x="825" y="31"/>
                </a:lnTo>
                <a:lnTo>
                  <a:pt x="904" y="18"/>
                </a:lnTo>
                <a:lnTo>
                  <a:pt x="984" y="8"/>
                </a:lnTo>
                <a:lnTo>
                  <a:pt x="1065" y="2"/>
                </a:lnTo>
                <a:lnTo>
                  <a:pt x="1149" y="0"/>
                </a:lnTo>
                <a:close/>
              </a:path>
            </a:pathLst>
          </a:custGeom>
          <a:solidFill>
            <a:srgbClr val="97005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6" name="Freeform 57">
            <a:extLst>
              <a:ext uri="{FF2B5EF4-FFF2-40B4-BE49-F238E27FC236}">
                <a16:creationId xmlns:a16="http://schemas.microsoft.com/office/drawing/2014/main" id="{FF79418E-3BDF-4567-A847-3CB99724957E}"/>
              </a:ext>
            </a:extLst>
          </p:cNvPr>
          <p:cNvSpPr>
            <a:spLocks/>
          </p:cNvSpPr>
          <p:nvPr/>
        </p:nvSpPr>
        <p:spPr bwMode="auto">
          <a:xfrm>
            <a:off x="3902580" y="4660716"/>
            <a:ext cx="792063" cy="343595"/>
          </a:xfrm>
          <a:custGeom>
            <a:avLst/>
            <a:gdLst>
              <a:gd name="T0" fmla="*/ 20 w 1149"/>
              <a:gd name="T1" fmla="*/ 0 h 497"/>
              <a:gd name="T2" fmla="*/ 75 w 1149"/>
              <a:gd name="T3" fmla="*/ 53 h 497"/>
              <a:gd name="T4" fmla="*/ 135 w 1149"/>
              <a:gd name="T5" fmla="*/ 103 h 497"/>
              <a:gd name="T6" fmla="*/ 194 w 1149"/>
              <a:gd name="T7" fmla="*/ 153 h 497"/>
              <a:gd name="T8" fmla="*/ 253 w 1149"/>
              <a:gd name="T9" fmla="*/ 193 h 497"/>
              <a:gd name="T10" fmla="*/ 253 w 1149"/>
              <a:gd name="T11" fmla="*/ 193 h 497"/>
              <a:gd name="T12" fmla="*/ 318 w 1149"/>
              <a:gd name="T13" fmla="*/ 235 h 497"/>
              <a:gd name="T14" fmla="*/ 386 w 1149"/>
              <a:gd name="T15" fmla="*/ 274 h 497"/>
              <a:gd name="T16" fmla="*/ 456 w 1149"/>
              <a:gd name="T17" fmla="*/ 309 h 497"/>
              <a:gd name="T18" fmla="*/ 526 w 1149"/>
              <a:gd name="T19" fmla="*/ 342 h 497"/>
              <a:gd name="T20" fmla="*/ 599 w 1149"/>
              <a:gd name="T21" fmla="*/ 371 h 497"/>
              <a:gd name="T22" fmla="*/ 675 w 1149"/>
              <a:gd name="T23" fmla="*/ 396 h 497"/>
              <a:gd name="T24" fmla="*/ 751 w 1149"/>
              <a:gd name="T25" fmla="*/ 418 h 497"/>
              <a:gd name="T26" fmla="*/ 829 w 1149"/>
              <a:gd name="T27" fmla="*/ 436 h 497"/>
              <a:gd name="T28" fmla="*/ 829 w 1149"/>
              <a:gd name="T29" fmla="*/ 436 h 497"/>
              <a:gd name="T30" fmla="*/ 904 w 1149"/>
              <a:gd name="T31" fmla="*/ 450 h 497"/>
              <a:gd name="T32" fmla="*/ 984 w 1149"/>
              <a:gd name="T33" fmla="*/ 460 h 497"/>
              <a:gd name="T34" fmla="*/ 1065 w 1149"/>
              <a:gd name="T35" fmla="*/ 466 h 497"/>
              <a:gd name="T36" fmla="*/ 1149 w 1149"/>
              <a:gd name="T37" fmla="*/ 469 h 497"/>
              <a:gd name="T38" fmla="*/ 1149 w 1149"/>
              <a:gd name="T39" fmla="*/ 497 h 497"/>
              <a:gd name="T40" fmla="*/ 1065 w 1149"/>
              <a:gd name="T41" fmla="*/ 494 h 497"/>
              <a:gd name="T42" fmla="*/ 984 w 1149"/>
              <a:gd name="T43" fmla="*/ 488 h 497"/>
              <a:gd name="T44" fmla="*/ 904 w 1149"/>
              <a:gd name="T45" fmla="*/ 478 h 497"/>
              <a:gd name="T46" fmla="*/ 825 w 1149"/>
              <a:gd name="T47" fmla="*/ 465 h 497"/>
              <a:gd name="T48" fmla="*/ 819 w 1149"/>
              <a:gd name="T49" fmla="*/ 463 h 497"/>
              <a:gd name="T50" fmla="*/ 741 w 1149"/>
              <a:gd name="T51" fmla="*/ 445 h 497"/>
              <a:gd name="T52" fmla="*/ 665 w 1149"/>
              <a:gd name="T53" fmla="*/ 423 h 497"/>
              <a:gd name="T54" fmla="*/ 589 w 1149"/>
              <a:gd name="T55" fmla="*/ 397 h 497"/>
              <a:gd name="T56" fmla="*/ 515 w 1149"/>
              <a:gd name="T57" fmla="*/ 369 h 497"/>
              <a:gd name="T58" fmla="*/ 445 w 1149"/>
              <a:gd name="T59" fmla="*/ 336 h 497"/>
              <a:gd name="T60" fmla="*/ 375 w 1149"/>
              <a:gd name="T61" fmla="*/ 300 h 497"/>
              <a:gd name="T62" fmla="*/ 308 w 1149"/>
              <a:gd name="T63" fmla="*/ 262 h 497"/>
              <a:gd name="T64" fmla="*/ 242 w 1149"/>
              <a:gd name="T65" fmla="*/ 220 h 497"/>
              <a:gd name="T66" fmla="*/ 238 w 1149"/>
              <a:gd name="T67" fmla="*/ 217 h 497"/>
              <a:gd name="T68" fmla="*/ 174 w 1149"/>
              <a:gd name="T69" fmla="*/ 172 h 497"/>
              <a:gd name="T70" fmla="*/ 114 w 1149"/>
              <a:gd name="T71" fmla="*/ 123 h 497"/>
              <a:gd name="T72" fmla="*/ 54 w 1149"/>
              <a:gd name="T73" fmla="*/ 72 h 497"/>
              <a:gd name="T74" fmla="*/ 0 w 1149"/>
              <a:gd name="T75" fmla="*/ 20 h 497"/>
              <a:gd name="T76" fmla="*/ 20 w 1149"/>
              <a:gd name="T77" fmla="*/ 0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49" h="497">
                <a:moveTo>
                  <a:pt x="20" y="0"/>
                </a:moveTo>
                <a:lnTo>
                  <a:pt x="75" y="53"/>
                </a:lnTo>
                <a:lnTo>
                  <a:pt x="135" y="103"/>
                </a:lnTo>
                <a:lnTo>
                  <a:pt x="194" y="153"/>
                </a:lnTo>
                <a:lnTo>
                  <a:pt x="253" y="193"/>
                </a:lnTo>
                <a:lnTo>
                  <a:pt x="253" y="193"/>
                </a:lnTo>
                <a:lnTo>
                  <a:pt x="318" y="235"/>
                </a:lnTo>
                <a:lnTo>
                  <a:pt x="386" y="274"/>
                </a:lnTo>
                <a:lnTo>
                  <a:pt x="456" y="309"/>
                </a:lnTo>
                <a:lnTo>
                  <a:pt x="526" y="342"/>
                </a:lnTo>
                <a:lnTo>
                  <a:pt x="599" y="371"/>
                </a:lnTo>
                <a:lnTo>
                  <a:pt x="675" y="396"/>
                </a:lnTo>
                <a:lnTo>
                  <a:pt x="751" y="418"/>
                </a:lnTo>
                <a:lnTo>
                  <a:pt x="829" y="436"/>
                </a:lnTo>
                <a:lnTo>
                  <a:pt x="829" y="436"/>
                </a:lnTo>
                <a:lnTo>
                  <a:pt x="904" y="450"/>
                </a:lnTo>
                <a:lnTo>
                  <a:pt x="984" y="460"/>
                </a:lnTo>
                <a:lnTo>
                  <a:pt x="1065" y="466"/>
                </a:lnTo>
                <a:lnTo>
                  <a:pt x="1149" y="469"/>
                </a:lnTo>
                <a:lnTo>
                  <a:pt x="1149" y="497"/>
                </a:lnTo>
                <a:lnTo>
                  <a:pt x="1065" y="494"/>
                </a:lnTo>
                <a:lnTo>
                  <a:pt x="984" y="488"/>
                </a:lnTo>
                <a:lnTo>
                  <a:pt x="904" y="478"/>
                </a:lnTo>
                <a:lnTo>
                  <a:pt x="825" y="465"/>
                </a:lnTo>
                <a:lnTo>
                  <a:pt x="819" y="463"/>
                </a:lnTo>
                <a:lnTo>
                  <a:pt x="741" y="445"/>
                </a:lnTo>
                <a:lnTo>
                  <a:pt x="665" y="423"/>
                </a:lnTo>
                <a:lnTo>
                  <a:pt x="589" y="397"/>
                </a:lnTo>
                <a:lnTo>
                  <a:pt x="515" y="369"/>
                </a:lnTo>
                <a:lnTo>
                  <a:pt x="445" y="336"/>
                </a:lnTo>
                <a:lnTo>
                  <a:pt x="375" y="300"/>
                </a:lnTo>
                <a:lnTo>
                  <a:pt x="308" y="262"/>
                </a:lnTo>
                <a:lnTo>
                  <a:pt x="242" y="220"/>
                </a:lnTo>
                <a:lnTo>
                  <a:pt x="238" y="217"/>
                </a:lnTo>
                <a:lnTo>
                  <a:pt x="174" y="172"/>
                </a:lnTo>
                <a:lnTo>
                  <a:pt x="114" y="123"/>
                </a:lnTo>
                <a:lnTo>
                  <a:pt x="54" y="72"/>
                </a:lnTo>
                <a:lnTo>
                  <a:pt x="0" y="20"/>
                </a:lnTo>
                <a:lnTo>
                  <a:pt x="20" y="0"/>
                </a:lnTo>
                <a:close/>
              </a:path>
            </a:pathLst>
          </a:custGeom>
          <a:solidFill>
            <a:srgbClr val="2D97C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7" name="Freeform 58">
            <a:extLst>
              <a:ext uri="{FF2B5EF4-FFF2-40B4-BE49-F238E27FC236}">
                <a16:creationId xmlns:a16="http://schemas.microsoft.com/office/drawing/2014/main" id="{00807855-FDD8-415F-AC55-AA5399A023E9}"/>
              </a:ext>
            </a:extLst>
          </p:cNvPr>
          <p:cNvSpPr>
            <a:spLocks/>
          </p:cNvSpPr>
          <p:nvPr/>
        </p:nvSpPr>
        <p:spPr bwMode="auto">
          <a:xfrm>
            <a:off x="5477045" y="3881074"/>
            <a:ext cx="342216" cy="793442"/>
          </a:xfrm>
          <a:custGeom>
            <a:avLst/>
            <a:gdLst>
              <a:gd name="T0" fmla="*/ 469 w 497"/>
              <a:gd name="T1" fmla="*/ 0 h 1151"/>
              <a:gd name="T2" fmla="*/ 497 w 497"/>
              <a:gd name="T3" fmla="*/ 0 h 1151"/>
              <a:gd name="T4" fmla="*/ 494 w 497"/>
              <a:gd name="T5" fmla="*/ 84 h 1151"/>
              <a:gd name="T6" fmla="*/ 488 w 497"/>
              <a:gd name="T7" fmla="*/ 165 h 1151"/>
              <a:gd name="T8" fmla="*/ 477 w 497"/>
              <a:gd name="T9" fmla="*/ 245 h 1151"/>
              <a:gd name="T10" fmla="*/ 464 w 497"/>
              <a:gd name="T11" fmla="*/ 326 h 1151"/>
              <a:gd name="T12" fmla="*/ 463 w 497"/>
              <a:gd name="T13" fmla="*/ 330 h 1151"/>
              <a:gd name="T14" fmla="*/ 445 w 497"/>
              <a:gd name="T15" fmla="*/ 409 h 1151"/>
              <a:gd name="T16" fmla="*/ 422 w 497"/>
              <a:gd name="T17" fmla="*/ 485 h 1151"/>
              <a:gd name="T18" fmla="*/ 397 w 497"/>
              <a:gd name="T19" fmla="*/ 560 h 1151"/>
              <a:gd name="T20" fmla="*/ 368 w 497"/>
              <a:gd name="T21" fmla="*/ 633 h 1151"/>
              <a:gd name="T22" fmla="*/ 336 w 497"/>
              <a:gd name="T23" fmla="*/ 705 h 1151"/>
              <a:gd name="T24" fmla="*/ 300 w 497"/>
              <a:gd name="T25" fmla="*/ 775 h 1151"/>
              <a:gd name="T26" fmla="*/ 261 w 497"/>
              <a:gd name="T27" fmla="*/ 842 h 1151"/>
              <a:gd name="T28" fmla="*/ 219 w 497"/>
              <a:gd name="T29" fmla="*/ 908 h 1151"/>
              <a:gd name="T30" fmla="*/ 216 w 497"/>
              <a:gd name="T31" fmla="*/ 912 h 1151"/>
              <a:gd name="T32" fmla="*/ 171 w 497"/>
              <a:gd name="T33" fmla="*/ 975 h 1151"/>
              <a:gd name="T34" fmla="*/ 122 w 497"/>
              <a:gd name="T35" fmla="*/ 1036 h 1151"/>
              <a:gd name="T36" fmla="*/ 71 w 497"/>
              <a:gd name="T37" fmla="*/ 1094 h 1151"/>
              <a:gd name="T38" fmla="*/ 19 w 497"/>
              <a:gd name="T39" fmla="*/ 1151 h 1151"/>
              <a:gd name="T40" fmla="*/ 0 w 497"/>
              <a:gd name="T41" fmla="*/ 1131 h 1151"/>
              <a:gd name="T42" fmla="*/ 52 w 497"/>
              <a:gd name="T43" fmla="*/ 1075 h 1151"/>
              <a:gd name="T44" fmla="*/ 103 w 497"/>
              <a:gd name="T45" fmla="*/ 1017 h 1151"/>
              <a:gd name="T46" fmla="*/ 152 w 497"/>
              <a:gd name="T47" fmla="*/ 955 h 1151"/>
              <a:gd name="T48" fmla="*/ 194 w 497"/>
              <a:gd name="T49" fmla="*/ 897 h 1151"/>
              <a:gd name="T50" fmla="*/ 192 w 497"/>
              <a:gd name="T51" fmla="*/ 897 h 1151"/>
              <a:gd name="T52" fmla="*/ 234 w 497"/>
              <a:gd name="T53" fmla="*/ 832 h 1151"/>
              <a:gd name="T54" fmla="*/ 273 w 497"/>
              <a:gd name="T55" fmla="*/ 764 h 1151"/>
              <a:gd name="T56" fmla="*/ 309 w 497"/>
              <a:gd name="T57" fmla="*/ 694 h 1151"/>
              <a:gd name="T58" fmla="*/ 342 w 497"/>
              <a:gd name="T59" fmla="*/ 623 h 1151"/>
              <a:gd name="T60" fmla="*/ 370 w 497"/>
              <a:gd name="T61" fmla="*/ 550 h 1151"/>
              <a:gd name="T62" fmla="*/ 395 w 497"/>
              <a:gd name="T63" fmla="*/ 475 h 1151"/>
              <a:gd name="T64" fmla="*/ 418 w 497"/>
              <a:gd name="T65" fmla="*/ 399 h 1151"/>
              <a:gd name="T66" fmla="*/ 436 w 497"/>
              <a:gd name="T67" fmla="*/ 320 h 1151"/>
              <a:gd name="T68" fmla="*/ 437 w 497"/>
              <a:gd name="T69" fmla="*/ 320 h 1151"/>
              <a:gd name="T70" fmla="*/ 449 w 497"/>
              <a:gd name="T71" fmla="*/ 245 h 1151"/>
              <a:gd name="T72" fmla="*/ 460 w 497"/>
              <a:gd name="T73" fmla="*/ 165 h 1151"/>
              <a:gd name="T74" fmla="*/ 466 w 497"/>
              <a:gd name="T75" fmla="*/ 84 h 1151"/>
              <a:gd name="T76" fmla="*/ 469 w 497"/>
              <a:gd name="T77" fmla="*/ 0 h 1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97" h="1151">
                <a:moveTo>
                  <a:pt x="469" y="0"/>
                </a:moveTo>
                <a:lnTo>
                  <a:pt x="497" y="0"/>
                </a:lnTo>
                <a:lnTo>
                  <a:pt x="494" y="84"/>
                </a:lnTo>
                <a:lnTo>
                  <a:pt x="488" y="165"/>
                </a:lnTo>
                <a:lnTo>
                  <a:pt x="477" y="245"/>
                </a:lnTo>
                <a:lnTo>
                  <a:pt x="464" y="326"/>
                </a:lnTo>
                <a:lnTo>
                  <a:pt x="463" y="330"/>
                </a:lnTo>
                <a:lnTo>
                  <a:pt x="445" y="409"/>
                </a:lnTo>
                <a:lnTo>
                  <a:pt x="422" y="485"/>
                </a:lnTo>
                <a:lnTo>
                  <a:pt x="397" y="560"/>
                </a:lnTo>
                <a:lnTo>
                  <a:pt x="368" y="633"/>
                </a:lnTo>
                <a:lnTo>
                  <a:pt x="336" y="705"/>
                </a:lnTo>
                <a:lnTo>
                  <a:pt x="300" y="775"/>
                </a:lnTo>
                <a:lnTo>
                  <a:pt x="261" y="842"/>
                </a:lnTo>
                <a:lnTo>
                  <a:pt x="219" y="908"/>
                </a:lnTo>
                <a:lnTo>
                  <a:pt x="216" y="912"/>
                </a:lnTo>
                <a:lnTo>
                  <a:pt x="171" y="975"/>
                </a:lnTo>
                <a:lnTo>
                  <a:pt x="122" y="1036"/>
                </a:lnTo>
                <a:lnTo>
                  <a:pt x="71" y="1094"/>
                </a:lnTo>
                <a:lnTo>
                  <a:pt x="19" y="1151"/>
                </a:lnTo>
                <a:lnTo>
                  <a:pt x="0" y="1131"/>
                </a:lnTo>
                <a:lnTo>
                  <a:pt x="52" y="1075"/>
                </a:lnTo>
                <a:lnTo>
                  <a:pt x="103" y="1017"/>
                </a:lnTo>
                <a:lnTo>
                  <a:pt x="152" y="955"/>
                </a:lnTo>
                <a:lnTo>
                  <a:pt x="194" y="897"/>
                </a:lnTo>
                <a:lnTo>
                  <a:pt x="192" y="897"/>
                </a:lnTo>
                <a:lnTo>
                  <a:pt x="234" y="832"/>
                </a:lnTo>
                <a:lnTo>
                  <a:pt x="273" y="764"/>
                </a:lnTo>
                <a:lnTo>
                  <a:pt x="309" y="694"/>
                </a:lnTo>
                <a:lnTo>
                  <a:pt x="342" y="623"/>
                </a:lnTo>
                <a:lnTo>
                  <a:pt x="370" y="550"/>
                </a:lnTo>
                <a:lnTo>
                  <a:pt x="395" y="475"/>
                </a:lnTo>
                <a:lnTo>
                  <a:pt x="418" y="399"/>
                </a:lnTo>
                <a:lnTo>
                  <a:pt x="436" y="320"/>
                </a:lnTo>
                <a:lnTo>
                  <a:pt x="437" y="320"/>
                </a:lnTo>
                <a:lnTo>
                  <a:pt x="449" y="245"/>
                </a:lnTo>
                <a:lnTo>
                  <a:pt x="460" y="165"/>
                </a:lnTo>
                <a:lnTo>
                  <a:pt x="466" y="84"/>
                </a:lnTo>
                <a:lnTo>
                  <a:pt x="469" y="0"/>
                </a:lnTo>
                <a:close/>
              </a:path>
            </a:pathLst>
          </a:custGeom>
          <a:solidFill>
            <a:srgbClr val="79B80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8" name="Freeform 59">
            <a:extLst>
              <a:ext uri="{FF2B5EF4-FFF2-40B4-BE49-F238E27FC236}">
                <a16:creationId xmlns:a16="http://schemas.microsoft.com/office/drawing/2014/main" id="{6F03CB9F-C3E9-486F-9AF7-2DFA89961BC1}"/>
              </a:ext>
            </a:extLst>
          </p:cNvPr>
          <p:cNvSpPr>
            <a:spLocks/>
          </p:cNvSpPr>
          <p:nvPr/>
        </p:nvSpPr>
        <p:spPr bwMode="auto">
          <a:xfrm>
            <a:off x="4694643" y="4660716"/>
            <a:ext cx="796203" cy="343595"/>
          </a:xfrm>
          <a:custGeom>
            <a:avLst/>
            <a:gdLst>
              <a:gd name="T0" fmla="*/ 1133 w 1152"/>
              <a:gd name="T1" fmla="*/ 0 h 497"/>
              <a:gd name="T2" fmla="*/ 1152 w 1152"/>
              <a:gd name="T3" fmla="*/ 20 h 497"/>
              <a:gd name="T4" fmla="*/ 1095 w 1152"/>
              <a:gd name="T5" fmla="*/ 72 h 497"/>
              <a:gd name="T6" fmla="*/ 1037 w 1152"/>
              <a:gd name="T7" fmla="*/ 123 h 497"/>
              <a:gd name="T8" fmla="*/ 976 w 1152"/>
              <a:gd name="T9" fmla="*/ 172 h 497"/>
              <a:gd name="T10" fmla="*/ 913 w 1152"/>
              <a:gd name="T11" fmla="*/ 217 h 497"/>
              <a:gd name="T12" fmla="*/ 909 w 1152"/>
              <a:gd name="T13" fmla="*/ 220 h 497"/>
              <a:gd name="T14" fmla="*/ 843 w 1152"/>
              <a:gd name="T15" fmla="*/ 262 h 497"/>
              <a:gd name="T16" fmla="*/ 776 w 1152"/>
              <a:gd name="T17" fmla="*/ 300 h 497"/>
              <a:gd name="T18" fmla="*/ 706 w 1152"/>
              <a:gd name="T19" fmla="*/ 336 h 497"/>
              <a:gd name="T20" fmla="*/ 634 w 1152"/>
              <a:gd name="T21" fmla="*/ 369 h 497"/>
              <a:gd name="T22" fmla="*/ 561 w 1152"/>
              <a:gd name="T23" fmla="*/ 397 h 497"/>
              <a:gd name="T24" fmla="*/ 486 w 1152"/>
              <a:gd name="T25" fmla="*/ 423 h 497"/>
              <a:gd name="T26" fmla="*/ 410 w 1152"/>
              <a:gd name="T27" fmla="*/ 445 h 497"/>
              <a:gd name="T28" fmla="*/ 331 w 1152"/>
              <a:gd name="T29" fmla="*/ 463 h 497"/>
              <a:gd name="T30" fmla="*/ 326 w 1152"/>
              <a:gd name="T31" fmla="*/ 465 h 497"/>
              <a:gd name="T32" fmla="*/ 246 w 1152"/>
              <a:gd name="T33" fmla="*/ 478 h 497"/>
              <a:gd name="T34" fmla="*/ 165 w 1152"/>
              <a:gd name="T35" fmla="*/ 488 h 497"/>
              <a:gd name="T36" fmla="*/ 83 w 1152"/>
              <a:gd name="T37" fmla="*/ 494 h 497"/>
              <a:gd name="T38" fmla="*/ 0 w 1152"/>
              <a:gd name="T39" fmla="*/ 497 h 497"/>
              <a:gd name="T40" fmla="*/ 0 w 1152"/>
              <a:gd name="T41" fmla="*/ 469 h 497"/>
              <a:gd name="T42" fmla="*/ 83 w 1152"/>
              <a:gd name="T43" fmla="*/ 466 h 497"/>
              <a:gd name="T44" fmla="*/ 165 w 1152"/>
              <a:gd name="T45" fmla="*/ 460 h 497"/>
              <a:gd name="T46" fmla="*/ 246 w 1152"/>
              <a:gd name="T47" fmla="*/ 450 h 497"/>
              <a:gd name="T48" fmla="*/ 321 w 1152"/>
              <a:gd name="T49" fmla="*/ 438 h 497"/>
              <a:gd name="T50" fmla="*/ 321 w 1152"/>
              <a:gd name="T51" fmla="*/ 436 h 497"/>
              <a:gd name="T52" fmla="*/ 400 w 1152"/>
              <a:gd name="T53" fmla="*/ 418 h 497"/>
              <a:gd name="T54" fmla="*/ 476 w 1152"/>
              <a:gd name="T55" fmla="*/ 396 h 497"/>
              <a:gd name="T56" fmla="*/ 550 w 1152"/>
              <a:gd name="T57" fmla="*/ 371 h 497"/>
              <a:gd name="T58" fmla="*/ 624 w 1152"/>
              <a:gd name="T59" fmla="*/ 342 h 497"/>
              <a:gd name="T60" fmla="*/ 695 w 1152"/>
              <a:gd name="T61" fmla="*/ 309 h 497"/>
              <a:gd name="T62" fmla="*/ 765 w 1152"/>
              <a:gd name="T63" fmla="*/ 274 h 497"/>
              <a:gd name="T64" fmla="*/ 833 w 1152"/>
              <a:gd name="T65" fmla="*/ 235 h 497"/>
              <a:gd name="T66" fmla="*/ 898 w 1152"/>
              <a:gd name="T67" fmla="*/ 193 h 497"/>
              <a:gd name="T68" fmla="*/ 898 w 1152"/>
              <a:gd name="T69" fmla="*/ 194 h 497"/>
              <a:gd name="T70" fmla="*/ 957 w 1152"/>
              <a:gd name="T71" fmla="*/ 153 h 497"/>
              <a:gd name="T72" fmla="*/ 1018 w 1152"/>
              <a:gd name="T73" fmla="*/ 103 h 497"/>
              <a:gd name="T74" fmla="*/ 1076 w 1152"/>
              <a:gd name="T75" fmla="*/ 53 h 497"/>
              <a:gd name="T76" fmla="*/ 1133 w 1152"/>
              <a:gd name="T77" fmla="*/ 0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52" h="497">
                <a:moveTo>
                  <a:pt x="1133" y="0"/>
                </a:moveTo>
                <a:lnTo>
                  <a:pt x="1152" y="20"/>
                </a:lnTo>
                <a:lnTo>
                  <a:pt x="1095" y="72"/>
                </a:lnTo>
                <a:lnTo>
                  <a:pt x="1037" y="123"/>
                </a:lnTo>
                <a:lnTo>
                  <a:pt x="976" y="172"/>
                </a:lnTo>
                <a:lnTo>
                  <a:pt x="913" y="217"/>
                </a:lnTo>
                <a:lnTo>
                  <a:pt x="909" y="220"/>
                </a:lnTo>
                <a:lnTo>
                  <a:pt x="843" y="262"/>
                </a:lnTo>
                <a:lnTo>
                  <a:pt x="776" y="300"/>
                </a:lnTo>
                <a:lnTo>
                  <a:pt x="706" y="336"/>
                </a:lnTo>
                <a:lnTo>
                  <a:pt x="634" y="369"/>
                </a:lnTo>
                <a:lnTo>
                  <a:pt x="561" y="397"/>
                </a:lnTo>
                <a:lnTo>
                  <a:pt x="486" y="423"/>
                </a:lnTo>
                <a:lnTo>
                  <a:pt x="410" y="445"/>
                </a:lnTo>
                <a:lnTo>
                  <a:pt x="331" y="463"/>
                </a:lnTo>
                <a:lnTo>
                  <a:pt x="326" y="465"/>
                </a:lnTo>
                <a:lnTo>
                  <a:pt x="246" y="478"/>
                </a:lnTo>
                <a:lnTo>
                  <a:pt x="165" y="488"/>
                </a:lnTo>
                <a:lnTo>
                  <a:pt x="83" y="494"/>
                </a:lnTo>
                <a:lnTo>
                  <a:pt x="0" y="497"/>
                </a:lnTo>
                <a:lnTo>
                  <a:pt x="0" y="469"/>
                </a:lnTo>
                <a:lnTo>
                  <a:pt x="83" y="466"/>
                </a:lnTo>
                <a:lnTo>
                  <a:pt x="165" y="460"/>
                </a:lnTo>
                <a:lnTo>
                  <a:pt x="246" y="450"/>
                </a:lnTo>
                <a:lnTo>
                  <a:pt x="321" y="438"/>
                </a:lnTo>
                <a:lnTo>
                  <a:pt x="321" y="436"/>
                </a:lnTo>
                <a:lnTo>
                  <a:pt x="400" y="418"/>
                </a:lnTo>
                <a:lnTo>
                  <a:pt x="476" y="396"/>
                </a:lnTo>
                <a:lnTo>
                  <a:pt x="550" y="371"/>
                </a:lnTo>
                <a:lnTo>
                  <a:pt x="624" y="342"/>
                </a:lnTo>
                <a:lnTo>
                  <a:pt x="695" y="309"/>
                </a:lnTo>
                <a:lnTo>
                  <a:pt x="765" y="274"/>
                </a:lnTo>
                <a:lnTo>
                  <a:pt x="833" y="235"/>
                </a:lnTo>
                <a:lnTo>
                  <a:pt x="898" y="193"/>
                </a:lnTo>
                <a:lnTo>
                  <a:pt x="898" y="194"/>
                </a:lnTo>
                <a:lnTo>
                  <a:pt x="957" y="153"/>
                </a:lnTo>
                <a:lnTo>
                  <a:pt x="1018" y="103"/>
                </a:lnTo>
                <a:lnTo>
                  <a:pt x="1076" y="53"/>
                </a:lnTo>
                <a:lnTo>
                  <a:pt x="1133" y="0"/>
                </a:lnTo>
                <a:close/>
              </a:path>
            </a:pathLst>
          </a:custGeom>
          <a:solidFill>
            <a:srgbClr val="01A2A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9" name="Freeform 60">
            <a:extLst>
              <a:ext uri="{FF2B5EF4-FFF2-40B4-BE49-F238E27FC236}">
                <a16:creationId xmlns:a16="http://schemas.microsoft.com/office/drawing/2014/main" id="{102415E8-8F35-455E-897D-008BA9FC6D4F}"/>
              </a:ext>
            </a:extLst>
          </p:cNvPr>
          <p:cNvSpPr>
            <a:spLocks/>
          </p:cNvSpPr>
          <p:nvPr/>
        </p:nvSpPr>
        <p:spPr bwMode="auto">
          <a:xfrm>
            <a:off x="3572783" y="3881074"/>
            <a:ext cx="343595" cy="793442"/>
          </a:xfrm>
          <a:custGeom>
            <a:avLst/>
            <a:gdLst>
              <a:gd name="T0" fmla="*/ 0 w 497"/>
              <a:gd name="T1" fmla="*/ 0 h 1151"/>
              <a:gd name="T2" fmla="*/ 28 w 497"/>
              <a:gd name="T3" fmla="*/ 0 h 1151"/>
              <a:gd name="T4" fmla="*/ 29 w 497"/>
              <a:gd name="T5" fmla="*/ 84 h 1151"/>
              <a:gd name="T6" fmla="*/ 35 w 497"/>
              <a:gd name="T7" fmla="*/ 165 h 1151"/>
              <a:gd name="T8" fmla="*/ 46 w 497"/>
              <a:gd name="T9" fmla="*/ 245 h 1151"/>
              <a:gd name="T10" fmla="*/ 61 w 497"/>
              <a:gd name="T11" fmla="*/ 326 h 1151"/>
              <a:gd name="T12" fmla="*/ 61 w 497"/>
              <a:gd name="T13" fmla="*/ 326 h 1151"/>
              <a:gd name="T14" fmla="*/ 77 w 497"/>
              <a:gd name="T15" fmla="*/ 399 h 1151"/>
              <a:gd name="T16" fmla="*/ 100 w 497"/>
              <a:gd name="T17" fmla="*/ 475 h 1151"/>
              <a:gd name="T18" fmla="*/ 125 w 497"/>
              <a:gd name="T19" fmla="*/ 550 h 1151"/>
              <a:gd name="T20" fmla="*/ 153 w 497"/>
              <a:gd name="T21" fmla="*/ 623 h 1151"/>
              <a:gd name="T22" fmla="*/ 186 w 497"/>
              <a:gd name="T23" fmla="*/ 694 h 1151"/>
              <a:gd name="T24" fmla="*/ 222 w 497"/>
              <a:gd name="T25" fmla="*/ 764 h 1151"/>
              <a:gd name="T26" fmla="*/ 261 w 497"/>
              <a:gd name="T27" fmla="*/ 832 h 1151"/>
              <a:gd name="T28" fmla="*/ 301 w 497"/>
              <a:gd name="T29" fmla="*/ 894 h 1151"/>
              <a:gd name="T30" fmla="*/ 345 w 497"/>
              <a:gd name="T31" fmla="*/ 955 h 1151"/>
              <a:gd name="T32" fmla="*/ 392 w 497"/>
              <a:gd name="T33" fmla="*/ 1017 h 1151"/>
              <a:gd name="T34" fmla="*/ 443 w 497"/>
              <a:gd name="T35" fmla="*/ 1075 h 1151"/>
              <a:gd name="T36" fmla="*/ 497 w 497"/>
              <a:gd name="T37" fmla="*/ 1131 h 1151"/>
              <a:gd name="T38" fmla="*/ 477 w 497"/>
              <a:gd name="T39" fmla="*/ 1151 h 1151"/>
              <a:gd name="T40" fmla="*/ 422 w 497"/>
              <a:gd name="T41" fmla="*/ 1094 h 1151"/>
              <a:gd name="T42" fmla="*/ 371 w 497"/>
              <a:gd name="T43" fmla="*/ 1036 h 1151"/>
              <a:gd name="T44" fmla="*/ 324 w 497"/>
              <a:gd name="T45" fmla="*/ 975 h 1151"/>
              <a:gd name="T46" fmla="*/ 279 w 497"/>
              <a:gd name="T47" fmla="*/ 912 h 1151"/>
              <a:gd name="T48" fmla="*/ 276 w 497"/>
              <a:gd name="T49" fmla="*/ 908 h 1151"/>
              <a:gd name="T50" fmla="*/ 234 w 497"/>
              <a:gd name="T51" fmla="*/ 842 h 1151"/>
              <a:gd name="T52" fmla="*/ 195 w 497"/>
              <a:gd name="T53" fmla="*/ 775 h 1151"/>
              <a:gd name="T54" fmla="*/ 159 w 497"/>
              <a:gd name="T55" fmla="*/ 705 h 1151"/>
              <a:gd name="T56" fmla="*/ 127 w 497"/>
              <a:gd name="T57" fmla="*/ 633 h 1151"/>
              <a:gd name="T58" fmla="*/ 98 w 497"/>
              <a:gd name="T59" fmla="*/ 560 h 1151"/>
              <a:gd name="T60" fmla="*/ 73 w 497"/>
              <a:gd name="T61" fmla="*/ 485 h 1151"/>
              <a:gd name="T62" fmla="*/ 50 w 497"/>
              <a:gd name="T63" fmla="*/ 409 h 1151"/>
              <a:gd name="T64" fmla="*/ 32 w 497"/>
              <a:gd name="T65" fmla="*/ 330 h 1151"/>
              <a:gd name="T66" fmla="*/ 32 w 497"/>
              <a:gd name="T67" fmla="*/ 326 h 1151"/>
              <a:gd name="T68" fmla="*/ 18 w 497"/>
              <a:gd name="T69" fmla="*/ 245 h 1151"/>
              <a:gd name="T70" fmla="*/ 7 w 497"/>
              <a:gd name="T71" fmla="*/ 165 h 1151"/>
              <a:gd name="T72" fmla="*/ 1 w 497"/>
              <a:gd name="T73" fmla="*/ 84 h 1151"/>
              <a:gd name="T74" fmla="*/ 0 w 497"/>
              <a:gd name="T75" fmla="*/ 0 h 1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7" h="1151">
                <a:moveTo>
                  <a:pt x="0" y="0"/>
                </a:moveTo>
                <a:lnTo>
                  <a:pt x="28" y="0"/>
                </a:lnTo>
                <a:lnTo>
                  <a:pt x="29" y="84"/>
                </a:lnTo>
                <a:lnTo>
                  <a:pt x="35" y="165"/>
                </a:lnTo>
                <a:lnTo>
                  <a:pt x="46" y="245"/>
                </a:lnTo>
                <a:lnTo>
                  <a:pt x="61" y="326"/>
                </a:lnTo>
                <a:lnTo>
                  <a:pt x="61" y="326"/>
                </a:lnTo>
                <a:lnTo>
                  <a:pt x="77" y="399"/>
                </a:lnTo>
                <a:lnTo>
                  <a:pt x="100" y="475"/>
                </a:lnTo>
                <a:lnTo>
                  <a:pt x="125" y="550"/>
                </a:lnTo>
                <a:lnTo>
                  <a:pt x="153" y="623"/>
                </a:lnTo>
                <a:lnTo>
                  <a:pt x="186" y="694"/>
                </a:lnTo>
                <a:lnTo>
                  <a:pt x="222" y="764"/>
                </a:lnTo>
                <a:lnTo>
                  <a:pt x="261" y="832"/>
                </a:lnTo>
                <a:lnTo>
                  <a:pt x="301" y="894"/>
                </a:lnTo>
                <a:lnTo>
                  <a:pt x="345" y="955"/>
                </a:lnTo>
                <a:lnTo>
                  <a:pt x="392" y="1017"/>
                </a:lnTo>
                <a:lnTo>
                  <a:pt x="443" y="1075"/>
                </a:lnTo>
                <a:lnTo>
                  <a:pt x="497" y="1131"/>
                </a:lnTo>
                <a:lnTo>
                  <a:pt x="477" y="1151"/>
                </a:lnTo>
                <a:lnTo>
                  <a:pt x="422" y="1094"/>
                </a:lnTo>
                <a:lnTo>
                  <a:pt x="371" y="1036"/>
                </a:lnTo>
                <a:lnTo>
                  <a:pt x="324" y="975"/>
                </a:lnTo>
                <a:lnTo>
                  <a:pt x="279" y="912"/>
                </a:lnTo>
                <a:lnTo>
                  <a:pt x="276" y="908"/>
                </a:lnTo>
                <a:lnTo>
                  <a:pt x="234" y="842"/>
                </a:lnTo>
                <a:lnTo>
                  <a:pt x="195" y="775"/>
                </a:lnTo>
                <a:lnTo>
                  <a:pt x="159" y="705"/>
                </a:lnTo>
                <a:lnTo>
                  <a:pt x="127" y="633"/>
                </a:lnTo>
                <a:lnTo>
                  <a:pt x="98" y="560"/>
                </a:lnTo>
                <a:lnTo>
                  <a:pt x="73" y="485"/>
                </a:lnTo>
                <a:lnTo>
                  <a:pt x="50" y="409"/>
                </a:lnTo>
                <a:lnTo>
                  <a:pt x="32" y="330"/>
                </a:lnTo>
                <a:lnTo>
                  <a:pt x="32" y="326"/>
                </a:lnTo>
                <a:lnTo>
                  <a:pt x="18" y="245"/>
                </a:lnTo>
                <a:lnTo>
                  <a:pt x="7" y="165"/>
                </a:lnTo>
                <a:lnTo>
                  <a:pt x="1" y="84"/>
                </a:lnTo>
                <a:lnTo>
                  <a:pt x="0" y="0"/>
                </a:lnTo>
                <a:close/>
              </a:path>
            </a:pathLst>
          </a:custGeom>
          <a:solidFill>
            <a:srgbClr val="9A499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0" name="Freeform 61">
            <a:extLst>
              <a:ext uri="{FF2B5EF4-FFF2-40B4-BE49-F238E27FC236}">
                <a16:creationId xmlns:a16="http://schemas.microsoft.com/office/drawing/2014/main" id="{387BF723-3587-404B-ABDE-225DE6531959}"/>
              </a:ext>
            </a:extLst>
          </p:cNvPr>
          <p:cNvSpPr>
            <a:spLocks/>
          </p:cNvSpPr>
          <p:nvPr/>
        </p:nvSpPr>
        <p:spPr bwMode="auto">
          <a:xfrm>
            <a:off x="4694643" y="2497035"/>
            <a:ext cx="981110" cy="419489"/>
          </a:xfrm>
          <a:custGeom>
            <a:avLst/>
            <a:gdLst>
              <a:gd name="T0" fmla="*/ 0 w 1421"/>
              <a:gd name="T1" fmla="*/ 0 h 607"/>
              <a:gd name="T2" fmla="*/ 103 w 1421"/>
              <a:gd name="T3" fmla="*/ 2 h 607"/>
              <a:gd name="T4" fmla="*/ 204 w 1421"/>
              <a:gd name="T5" fmla="*/ 9 h 607"/>
              <a:gd name="T6" fmla="*/ 304 w 1421"/>
              <a:gd name="T7" fmla="*/ 22 h 607"/>
              <a:gd name="T8" fmla="*/ 403 w 1421"/>
              <a:gd name="T9" fmla="*/ 40 h 607"/>
              <a:gd name="T10" fmla="*/ 407 w 1421"/>
              <a:gd name="T11" fmla="*/ 40 h 607"/>
              <a:gd name="T12" fmla="*/ 504 w 1421"/>
              <a:gd name="T13" fmla="*/ 63 h 607"/>
              <a:gd name="T14" fmla="*/ 598 w 1421"/>
              <a:gd name="T15" fmla="*/ 90 h 607"/>
              <a:gd name="T16" fmla="*/ 691 w 1421"/>
              <a:gd name="T17" fmla="*/ 121 h 607"/>
              <a:gd name="T18" fmla="*/ 782 w 1421"/>
              <a:gd name="T19" fmla="*/ 157 h 607"/>
              <a:gd name="T20" fmla="*/ 870 w 1421"/>
              <a:gd name="T21" fmla="*/ 196 h 607"/>
              <a:gd name="T22" fmla="*/ 957 w 1421"/>
              <a:gd name="T23" fmla="*/ 240 h 607"/>
              <a:gd name="T24" fmla="*/ 1040 w 1421"/>
              <a:gd name="T25" fmla="*/ 288 h 607"/>
              <a:gd name="T26" fmla="*/ 1121 w 1421"/>
              <a:gd name="T27" fmla="*/ 340 h 607"/>
              <a:gd name="T28" fmla="*/ 1125 w 1421"/>
              <a:gd name="T29" fmla="*/ 343 h 607"/>
              <a:gd name="T30" fmla="*/ 1204 w 1421"/>
              <a:gd name="T31" fmla="*/ 400 h 607"/>
              <a:gd name="T32" fmla="*/ 1279 w 1421"/>
              <a:gd name="T33" fmla="*/ 458 h 607"/>
              <a:gd name="T34" fmla="*/ 1352 w 1421"/>
              <a:gd name="T35" fmla="*/ 521 h 607"/>
              <a:gd name="T36" fmla="*/ 1421 w 1421"/>
              <a:gd name="T37" fmla="*/ 588 h 607"/>
              <a:gd name="T38" fmla="*/ 1401 w 1421"/>
              <a:gd name="T39" fmla="*/ 607 h 607"/>
              <a:gd name="T40" fmla="*/ 1331 w 1421"/>
              <a:gd name="T41" fmla="*/ 540 h 607"/>
              <a:gd name="T42" fmla="*/ 1258 w 1421"/>
              <a:gd name="T43" fmla="*/ 478 h 607"/>
              <a:gd name="T44" fmla="*/ 1183 w 1421"/>
              <a:gd name="T45" fmla="*/ 419 h 607"/>
              <a:gd name="T46" fmla="*/ 1110 w 1421"/>
              <a:gd name="T47" fmla="*/ 367 h 607"/>
              <a:gd name="T48" fmla="*/ 1110 w 1421"/>
              <a:gd name="T49" fmla="*/ 367 h 607"/>
              <a:gd name="T50" fmla="*/ 1030 w 1421"/>
              <a:gd name="T51" fmla="*/ 315 h 607"/>
              <a:gd name="T52" fmla="*/ 946 w 1421"/>
              <a:gd name="T53" fmla="*/ 267 h 607"/>
              <a:gd name="T54" fmla="*/ 859 w 1421"/>
              <a:gd name="T55" fmla="*/ 222 h 607"/>
              <a:gd name="T56" fmla="*/ 771 w 1421"/>
              <a:gd name="T57" fmla="*/ 184 h 607"/>
              <a:gd name="T58" fmla="*/ 680 w 1421"/>
              <a:gd name="T59" fmla="*/ 148 h 607"/>
              <a:gd name="T60" fmla="*/ 588 w 1421"/>
              <a:gd name="T61" fmla="*/ 116 h 607"/>
              <a:gd name="T62" fmla="*/ 494 w 1421"/>
              <a:gd name="T63" fmla="*/ 90 h 607"/>
              <a:gd name="T64" fmla="*/ 403 w 1421"/>
              <a:gd name="T65" fmla="*/ 69 h 607"/>
              <a:gd name="T66" fmla="*/ 403 w 1421"/>
              <a:gd name="T67" fmla="*/ 69 h 607"/>
              <a:gd name="T68" fmla="*/ 304 w 1421"/>
              <a:gd name="T69" fmla="*/ 51 h 607"/>
              <a:gd name="T70" fmla="*/ 204 w 1421"/>
              <a:gd name="T71" fmla="*/ 37 h 607"/>
              <a:gd name="T72" fmla="*/ 103 w 1421"/>
              <a:gd name="T73" fmla="*/ 30 h 607"/>
              <a:gd name="T74" fmla="*/ 0 w 1421"/>
              <a:gd name="T75" fmla="*/ 28 h 607"/>
              <a:gd name="T76" fmla="*/ 0 w 1421"/>
              <a:gd name="T77" fmla="*/ 0 h 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21" h="607">
                <a:moveTo>
                  <a:pt x="0" y="0"/>
                </a:moveTo>
                <a:lnTo>
                  <a:pt x="103" y="2"/>
                </a:lnTo>
                <a:lnTo>
                  <a:pt x="204" y="9"/>
                </a:lnTo>
                <a:lnTo>
                  <a:pt x="304" y="22"/>
                </a:lnTo>
                <a:lnTo>
                  <a:pt x="403" y="40"/>
                </a:lnTo>
                <a:lnTo>
                  <a:pt x="407" y="40"/>
                </a:lnTo>
                <a:lnTo>
                  <a:pt x="504" y="63"/>
                </a:lnTo>
                <a:lnTo>
                  <a:pt x="598" y="90"/>
                </a:lnTo>
                <a:lnTo>
                  <a:pt x="691" y="121"/>
                </a:lnTo>
                <a:lnTo>
                  <a:pt x="782" y="157"/>
                </a:lnTo>
                <a:lnTo>
                  <a:pt x="870" y="196"/>
                </a:lnTo>
                <a:lnTo>
                  <a:pt x="957" y="240"/>
                </a:lnTo>
                <a:lnTo>
                  <a:pt x="1040" y="288"/>
                </a:lnTo>
                <a:lnTo>
                  <a:pt x="1121" y="340"/>
                </a:lnTo>
                <a:lnTo>
                  <a:pt x="1125" y="343"/>
                </a:lnTo>
                <a:lnTo>
                  <a:pt x="1204" y="400"/>
                </a:lnTo>
                <a:lnTo>
                  <a:pt x="1279" y="458"/>
                </a:lnTo>
                <a:lnTo>
                  <a:pt x="1352" y="521"/>
                </a:lnTo>
                <a:lnTo>
                  <a:pt x="1421" y="588"/>
                </a:lnTo>
                <a:lnTo>
                  <a:pt x="1401" y="607"/>
                </a:lnTo>
                <a:lnTo>
                  <a:pt x="1331" y="540"/>
                </a:lnTo>
                <a:lnTo>
                  <a:pt x="1258" y="478"/>
                </a:lnTo>
                <a:lnTo>
                  <a:pt x="1183" y="419"/>
                </a:lnTo>
                <a:lnTo>
                  <a:pt x="1110" y="367"/>
                </a:lnTo>
                <a:lnTo>
                  <a:pt x="1110" y="367"/>
                </a:lnTo>
                <a:lnTo>
                  <a:pt x="1030" y="315"/>
                </a:lnTo>
                <a:lnTo>
                  <a:pt x="946" y="267"/>
                </a:lnTo>
                <a:lnTo>
                  <a:pt x="859" y="222"/>
                </a:lnTo>
                <a:lnTo>
                  <a:pt x="771" y="184"/>
                </a:lnTo>
                <a:lnTo>
                  <a:pt x="680" y="148"/>
                </a:lnTo>
                <a:lnTo>
                  <a:pt x="588" y="116"/>
                </a:lnTo>
                <a:lnTo>
                  <a:pt x="494" y="90"/>
                </a:lnTo>
                <a:lnTo>
                  <a:pt x="403" y="69"/>
                </a:lnTo>
                <a:lnTo>
                  <a:pt x="403" y="69"/>
                </a:lnTo>
                <a:lnTo>
                  <a:pt x="304" y="51"/>
                </a:lnTo>
                <a:lnTo>
                  <a:pt x="204" y="37"/>
                </a:lnTo>
                <a:lnTo>
                  <a:pt x="103" y="30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A222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1" name="Freeform 62">
            <a:extLst>
              <a:ext uri="{FF2B5EF4-FFF2-40B4-BE49-F238E27FC236}">
                <a16:creationId xmlns:a16="http://schemas.microsoft.com/office/drawing/2014/main" id="{B0ACF50E-4CDC-4239-9279-54BA840E5ACF}"/>
              </a:ext>
            </a:extLst>
          </p:cNvPr>
          <p:cNvSpPr>
            <a:spLocks/>
          </p:cNvSpPr>
          <p:nvPr/>
        </p:nvSpPr>
        <p:spPr bwMode="auto">
          <a:xfrm>
            <a:off x="3311982" y="2902726"/>
            <a:ext cx="419489" cy="978349"/>
          </a:xfrm>
          <a:custGeom>
            <a:avLst/>
            <a:gdLst>
              <a:gd name="T0" fmla="*/ 589 w 608"/>
              <a:gd name="T1" fmla="*/ 0 h 1417"/>
              <a:gd name="T2" fmla="*/ 608 w 608"/>
              <a:gd name="T3" fmla="*/ 19 h 1417"/>
              <a:gd name="T4" fmla="*/ 541 w 608"/>
              <a:gd name="T5" fmla="*/ 88 h 1417"/>
              <a:gd name="T6" fmla="*/ 478 w 608"/>
              <a:gd name="T7" fmla="*/ 160 h 1417"/>
              <a:gd name="T8" fmla="*/ 420 w 608"/>
              <a:gd name="T9" fmla="*/ 236 h 1417"/>
              <a:gd name="T10" fmla="*/ 366 w 608"/>
              <a:gd name="T11" fmla="*/ 309 h 1417"/>
              <a:gd name="T12" fmla="*/ 368 w 608"/>
              <a:gd name="T13" fmla="*/ 309 h 1417"/>
              <a:gd name="T14" fmla="*/ 315 w 608"/>
              <a:gd name="T15" fmla="*/ 389 h 1417"/>
              <a:gd name="T16" fmla="*/ 268 w 608"/>
              <a:gd name="T17" fmla="*/ 473 h 1417"/>
              <a:gd name="T18" fmla="*/ 223 w 608"/>
              <a:gd name="T19" fmla="*/ 558 h 1417"/>
              <a:gd name="T20" fmla="*/ 184 w 608"/>
              <a:gd name="T21" fmla="*/ 648 h 1417"/>
              <a:gd name="T22" fmla="*/ 148 w 608"/>
              <a:gd name="T23" fmla="*/ 737 h 1417"/>
              <a:gd name="T24" fmla="*/ 117 w 608"/>
              <a:gd name="T25" fmla="*/ 830 h 1417"/>
              <a:gd name="T26" fmla="*/ 90 w 608"/>
              <a:gd name="T27" fmla="*/ 925 h 1417"/>
              <a:gd name="T28" fmla="*/ 69 w 608"/>
              <a:gd name="T29" fmla="*/ 1016 h 1417"/>
              <a:gd name="T30" fmla="*/ 69 w 608"/>
              <a:gd name="T31" fmla="*/ 1016 h 1417"/>
              <a:gd name="T32" fmla="*/ 51 w 608"/>
              <a:gd name="T33" fmla="*/ 1115 h 1417"/>
              <a:gd name="T34" fmla="*/ 38 w 608"/>
              <a:gd name="T35" fmla="*/ 1213 h 1417"/>
              <a:gd name="T36" fmla="*/ 30 w 608"/>
              <a:gd name="T37" fmla="*/ 1315 h 1417"/>
              <a:gd name="T38" fmla="*/ 29 w 608"/>
              <a:gd name="T39" fmla="*/ 1417 h 1417"/>
              <a:gd name="T40" fmla="*/ 0 w 608"/>
              <a:gd name="T41" fmla="*/ 1417 h 1417"/>
              <a:gd name="T42" fmla="*/ 2 w 608"/>
              <a:gd name="T43" fmla="*/ 1315 h 1417"/>
              <a:gd name="T44" fmla="*/ 9 w 608"/>
              <a:gd name="T45" fmla="*/ 1213 h 1417"/>
              <a:gd name="T46" fmla="*/ 23 w 608"/>
              <a:gd name="T47" fmla="*/ 1115 h 1417"/>
              <a:gd name="T48" fmla="*/ 41 w 608"/>
              <a:gd name="T49" fmla="*/ 1016 h 1417"/>
              <a:gd name="T50" fmla="*/ 41 w 608"/>
              <a:gd name="T51" fmla="*/ 1010 h 1417"/>
              <a:gd name="T52" fmla="*/ 63 w 608"/>
              <a:gd name="T53" fmla="*/ 915 h 1417"/>
              <a:gd name="T54" fmla="*/ 90 w 608"/>
              <a:gd name="T55" fmla="*/ 819 h 1417"/>
              <a:gd name="T56" fmla="*/ 121 w 608"/>
              <a:gd name="T57" fmla="*/ 727 h 1417"/>
              <a:gd name="T58" fmla="*/ 157 w 608"/>
              <a:gd name="T59" fmla="*/ 637 h 1417"/>
              <a:gd name="T60" fmla="*/ 196 w 608"/>
              <a:gd name="T61" fmla="*/ 548 h 1417"/>
              <a:gd name="T62" fmla="*/ 241 w 608"/>
              <a:gd name="T63" fmla="*/ 463 h 1417"/>
              <a:gd name="T64" fmla="*/ 289 w 608"/>
              <a:gd name="T65" fmla="*/ 379 h 1417"/>
              <a:gd name="T66" fmla="*/ 341 w 608"/>
              <a:gd name="T67" fmla="*/ 298 h 1417"/>
              <a:gd name="T68" fmla="*/ 344 w 608"/>
              <a:gd name="T69" fmla="*/ 294 h 1417"/>
              <a:gd name="T70" fmla="*/ 401 w 608"/>
              <a:gd name="T71" fmla="*/ 216 h 1417"/>
              <a:gd name="T72" fmla="*/ 459 w 608"/>
              <a:gd name="T73" fmla="*/ 140 h 1417"/>
              <a:gd name="T74" fmla="*/ 521 w 608"/>
              <a:gd name="T75" fmla="*/ 69 h 1417"/>
              <a:gd name="T76" fmla="*/ 589 w 608"/>
              <a:gd name="T77" fmla="*/ 0 h 1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08" h="1417">
                <a:moveTo>
                  <a:pt x="589" y="0"/>
                </a:moveTo>
                <a:lnTo>
                  <a:pt x="608" y="19"/>
                </a:lnTo>
                <a:lnTo>
                  <a:pt x="541" y="88"/>
                </a:lnTo>
                <a:lnTo>
                  <a:pt x="478" y="160"/>
                </a:lnTo>
                <a:lnTo>
                  <a:pt x="420" y="236"/>
                </a:lnTo>
                <a:lnTo>
                  <a:pt x="366" y="309"/>
                </a:lnTo>
                <a:lnTo>
                  <a:pt x="368" y="309"/>
                </a:lnTo>
                <a:lnTo>
                  <a:pt x="315" y="389"/>
                </a:lnTo>
                <a:lnTo>
                  <a:pt x="268" y="473"/>
                </a:lnTo>
                <a:lnTo>
                  <a:pt x="223" y="558"/>
                </a:lnTo>
                <a:lnTo>
                  <a:pt x="184" y="648"/>
                </a:lnTo>
                <a:lnTo>
                  <a:pt x="148" y="737"/>
                </a:lnTo>
                <a:lnTo>
                  <a:pt x="117" y="830"/>
                </a:lnTo>
                <a:lnTo>
                  <a:pt x="90" y="925"/>
                </a:lnTo>
                <a:lnTo>
                  <a:pt x="69" y="1016"/>
                </a:lnTo>
                <a:lnTo>
                  <a:pt x="69" y="1016"/>
                </a:lnTo>
                <a:lnTo>
                  <a:pt x="51" y="1115"/>
                </a:lnTo>
                <a:lnTo>
                  <a:pt x="38" y="1213"/>
                </a:lnTo>
                <a:lnTo>
                  <a:pt x="30" y="1315"/>
                </a:lnTo>
                <a:lnTo>
                  <a:pt x="29" y="1417"/>
                </a:lnTo>
                <a:lnTo>
                  <a:pt x="0" y="1417"/>
                </a:lnTo>
                <a:lnTo>
                  <a:pt x="2" y="1315"/>
                </a:lnTo>
                <a:lnTo>
                  <a:pt x="9" y="1213"/>
                </a:lnTo>
                <a:lnTo>
                  <a:pt x="23" y="1115"/>
                </a:lnTo>
                <a:lnTo>
                  <a:pt x="41" y="1016"/>
                </a:lnTo>
                <a:lnTo>
                  <a:pt x="41" y="1010"/>
                </a:lnTo>
                <a:lnTo>
                  <a:pt x="63" y="915"/>
                </a:lnTo>
                <a:lnTo>
                  <a:pt x="90" y="819"/>
                </a:lnTo>
                <a:lnTo>
                  <a:pt x="121" y="727"/>
                </a:lnTo>
                <a:lnTo>
                  <a:pt x="157" y="637"/>
                </a:lnTo>
                <a:lnTo>
                  <a:pt x="196" y="548"/>
                </a:lnTo>
                <a:lnTo>
                  <a:pt x="241" y="463"/>
                </a:lnTo>
                <a:lnTo>
                  <a:pt x="289" y="379"/>
                </a:lnTo>
                <a:lnTo>
                  <a:pt x="341" y="298"/>
                </a:lnTo>
                <a:lnTo>
                  <a:pt x="344" y="294"/>
                </a:lnTo>
                <a:lnTo>
                  <a:pt x="401" y="216"/>
                </a:lnTo>
                <a:lnTo>
                  <a:pt x="459" y="140"/>
                </a:lnTo>
                <a:lnTo>
                  <a:pt x="521" y="69"/>
                </a:lnTo>
                <a:lnTo>
                  <a:pt x="589" y="0"/>
                </a:lnTo>
                <a:close/>
              </a:path>
            </a:pathLst>
          </a:custGeom>
          <a:solidFill>
            <a:srgbClr val="F6AC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2" name="Freeform 63">
            <a:extLst>
              <a:ext uri="{FF2B5EF4-FFF2-40B4-BE49-F238E27FC236}">
                <a16:creationId xmlns:a16="http://schemas.microsoft.com/office/drawing/2014/main" id="{C97A4A04-411B-4179-96C0-D816DE195ECD}"/>
              </a:ext>
            </a:extLst>
          </p:cNvPr>
          <p:cNvSpPr>
            <a:spLocks/>
          </p:cNvSpPr>
          <p:nvPr/>
        </p:nvSpPr>
        <p:spPr bwMode="auto">
          <a:xfrm>
            <a:off x="5661952" y="3881074"/>
            <a:ext cx="419489" cy="978349"/>
          </a:xfrm>
          <a:custGeom>
            <a:avLst/>
            <a:gdLst>
              <a:gd name="T0" fmla="*/ 580 w 608"/>
              <a:gd name="T1" fmla="*/ 0 h 1419"/>
              <a:gd name="T2" fmla="*/ 608 w 608"/>
              <a:gd name="T3" fmla="*/ 0 h 1419"/>
              <a:gd name="T4" fmla="*/ 605 w 608"/>
              <a:gd name="T5" fmla="*/ 103 h 1419"/>
              <a:gd name="T6" fmla="*/ 598 w 608"/>
              <a:gd name="T7" fmla="*/ 203 h 1419"/>
              <a:gd name="T8" fmla="*/ 584 w 608"/>
              <a:gd name="T9" fmla="*/ 303 h 1419"/>
              <a:gd name="T10" fmla="*/ 566 w 608"/>
              <a:gd name="T11" fmla="*/ 402 h 1419"/>
              <a:gd name="T12" fmla="*/ 566 w 608"/>
              <a:gd name="T13" fmla="*/ 406 h 1419"/>
              <a:gd name="T14" fmla="*/ 544 w 608"/>
              <a:gd name="T15" fmla="*/ 503 h 1419"/>
              <a:gd name="T16" fmla="*/ 517 w 608"/>
              <a:gd name="T17" fmla="*/ 597 h 1419"/>
              <a:gd name="T18" fmla="*/ 486 w 608"/>
              <a:gd name="T19" fmla="*/ 690 h 1419"/>
              <a:gd name="T20" fmla="*/ 450 w 608"/>
              <a:gd name="T21" fmla="*/ 781 h 1419"/>
              <a:gd name="T22" fmla="*/ 411 w 608"/>
              <a:gd name="T23" fmla="*/ 869 h 1419"/>
              <a:gd name="T24" fmla="*/ 366 w 608"/>
              <a:gd name="T25" fmla="*/ 955 h 1419"/>
              <a:gd name="T26" fmla="*/ 318 w 608"/>
              <a:gd name="T27" fmla="*/ 1037 h 1419"/>
              <a:gd name="T28" fmla="*/ 266 w 608"/>
              <a:gd name="T29" fmla="*/ 1120 h 1419"/>
              <a:gd name="T30" fmla="*/ 263 w 608"/>
              <a:gd name="T31" fmla="*/ 1124 h 1419"/>
              <a:gd name="T32" fmla="*/ 206 w 608"/>
              <a:gd name="T33" fmla="*/ 1202 h 1419"/>
              <a:gd name="T34" fmla="*/ 148 w 608"/>
              <a:gd name="T35" fmla="*/ 1278 h 1419"/>
              <a:gd name="T36" fmla="*/ 86 w 608"/>
              <a:gd name="T37" fmla="*/ 1349 h 1419"/>
              <a:gd name="T38" fmla="*/ 20 w 608"/>
              <a:gd name="T39" fmla="*/ 1419 h 1419"/>
              <a:gd name="T40" fmla="*/ 0 w 608"/>
              <a:gd name="T41" fmla="*/ 1400 h 1419"/>
              <a:gd name="T42" fmla="*/ 66 w 608"/>
              <a:gd name="T43" fmla="*/ 1330 h 1419"/>
              <a:gd name="T44" fmla="*/ 129 w 608"/>
              <a:gd name="T45" fmla="*/ 1258 h 1419"/>
              <a:gd name="T46" fmla="*/ 187 w 608"/>
              <a:gd name="T47" fmla="*/ 1182 h 1419"/>
              <a:gd name="T48" fmla="*/ 241 w 608"/>
              <a:gd name="T49" fmla="*/ 1109 h 1419"/>
              <a:gd name="T50" fmla="*/ 239 w 608"/>
              <a:gd name="T51" fmla="*/ 1109 h 1419"/>
              <a:gd name="T52" fmla="*/ 292 w 608"/>
              <a:gd name="T53" fmla="*/ 1027 h 1419"/>
              <a:gd name="T54" fmla="*/ 339 w 608"/>
              <a:gd name="T55" fmla="*/ 945 h 1419"/>
              <a:gd name="T56" fmla="*/ 384 w 608"/>
              <a:gd name="T57" fmla="*/ 858 h 1419"/>
              <a:gd name="T58" fmla="*/ 423 w 608"/>
              <a:gd name="T59" fmla="*/ 770 h 1419"/>
              <a:gd name="T60" fmla="*/ 459 w 608"/>
              <a:gd name="T61" fmla="*/ 679 h 1419"/>
              <a:gd name="T62" fmla="*/ 490 w 608"/>
              <a:gd name="T63" fmla="*/ 587 h 1419"/>
              <a:gd name="T64" fmla="*/ 517 w 608"/>
              <a:gd name="T65" fmla="*/ 493 h 1419"/>
              <a:gd name="T66" fmla="*/ 538 w 608"/>
              <a:gd name="T67" fmla="*/ 402 h 1419"/>
              <a:gd name="T68" fmla="*/ 538 w 608"/>
              <a:gd name="T69" fmla="*/ 402 h 1419"/>
              <a:gd name="T70" fmla="*/ 556 w 608"/>
              <a:gd name="T71" fmla="*/ 303 h 1419"/>
              <a:gd name="T72" fmla="*/ 569 w 608"/>
              <a:gd name="T73" fmla="*/ 203 h 1419"/>
              <a:gd name="T74" fmla="*/ 577 w 608"/>
              <a:gd name="T75" fmla="*/ 103 h 1419"/>
              <a:gd name="T76" fmla="*/ 580 w 608"/>
              <a:gd name="T77" fmla="*/ 0 h 1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08" h="1419">
                <a:moveTo>
                  <a:pt x="580" y="0"/>
                </a:moveTo>
                <a:lnTo>
                  <a:pt x="608" y="0"/>
                </a:lnTo>
                <a:lnTo>
                  <a:pt x="605" y="103"/>
                </a:lnTo>
                <a:lnTo>
                  <a:pt x="598" y="203"/>
                </a:lnTo>
                <a:lnTo>
                  <a:pt x="584" y="303"/>
                </a:lnTo>
                <a:lnTo>
                  <a:pt x="566" y="402"/>
                </a:lnTo>
                <a:lnTo>
                  <a:pt x="566" y="406"/>
                </a:lnTo>
                <a:lnTo>
                  <a:pt x="544" y="503"/>
                </a:lnTo>
                <a:lnTo>
                  <a:pt x="517" y="597"/>
                </a:lnTo>
                <a:lnTo>
                  <a:pt x="486" y="690"/>
                </a:lnTo>
                <a:lnTo>
                  <a:pt x="450" y="781"/>
                </a:lnTo>
                <a:lnTo>
                  <a:pt x="411" y="869"/>
                </a:lnTo>
                <a:lnTo>
                  <a:pt x="366" y="955"/>
                </a:lnTo>
                <a:lnTo>
                  <a:pt x="318" y="1037"/>
                </a:lnTo>
                <a:lnTo>
                  <a:pt x="266" y="1120"/>
                </a:lnTo>
                <a:lnTo>
                  <a:pt x="263" y="1124"/>
                </a:lnTo>
                <a:lnTo>
                  <a:pt x="206" y="1202"/>
                </a:lnTo>
                <a:lnTo>
                  <a:pt x="148" y="1278"/>
                </a:lnTo>
                <a:lnTo>
                  <a:pt x="86" y="1349"/>
                </a:lnTo>
                <a:lnTo>
                  <a:pt x="20" y="1419"/>
                </a:lnTo>
                <a:lnTo>
                  <a:pt x="0" y="1400"/>
                </a:lnTo>
                <a:lnTo>
                  <a:pt x="66" y="1330"/>
                </a:lnTo>
                <a:lnTo>
                  <a:pt x="129" y="1258"/>
                </a:lnTo>
                <a:lnTo>
                  <a:pt x="187" y="1182"/>
                </a:lnTo>
                <a:lnTo>
                  <a:pt x="241" y="1109"/>
                </a:lnTo>
                <a:lnTo>
                  <a:pt x="239" y="1109"/>
                </a:lnTo>
                <a:lnTo>
                  <a:pt x="292" y="1027"/>
                </a:lnTo>
                <a:lnTo>
                  <a:pt x="339" y="945"/>
                </a:lnTo>
                <a:lnTo>
                  <a:pt x="384" y="858"/>
                </a:lnTo>
                <a:lnTo>
                  <a:pt x="423" y="770"/>
                </a:lnTo>
                <a:lnTo>
                  <a:pt x="459" y="679"/>
                </a:lnTo>
                <a:lnTo>
                  <a:pt x="490" y="587"/>
                </a:lnTo>
                <a:lnTo>
                  <a:pt x="517" y="493"/>
                </a:lnTo>
                <a:lnTo>
                  <a:pt x="538" y="402"/>
                </a:lnTo>
                <a:lnTo>
                  <a:pt x="538" y="402"/>
                </a:lnTo>
                <a:lnTo>
                  <a:pt x="556" y="303"/>
                </a:lnTo>
                <a:lnTo>
                  <a:pt x="569" y="203"/>
                </a:lnTo>
                <a:lnTo>
                  <a:pt x="577" y="103"/>
                </a:lnTo>
                <a:lnTo>
                  <a:pt x="580" y="0"/>
                </a:lnTo>
                <a:close/>
              </a:path>
            </a:pathLst>
          </a:custGeom>
          <a:solidFill>
            <a:srgbClr val="79B80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3" name="Freeform 64">
            <a:extLst>
              <a:ext uri="{FF2B5EF4-FFF2-40B4-BE49-F238E27FC236}">
                <a16:creationId xmlns:a16="http://schemas.microsoft.com/office/drawing/2014/main" id="{FA451113-027E-40B1-820E-8F1732513874}"/>
              </a:ext>
            </a:extLst>
          </p:cNvPr>
          <p:cNvSpPr>
            <a:spLocks/>
          </p:cNvSpPr>
          <p:nvPr/>
        </p:nvSpPr>
        <p:spPr bwMode="auto">
          <a:xfrm>
            <a:off x="3717673" y="4847003"/>
            <a:ext cx="976970" cy="418110"/>
          </a:xfrm>
          <a:custGeom>
            <a:avLst/>
            <a:gdLst>
              <a:gd name="T0" fmla="*/ 19 w 1417"/>
              <a:gd name="T1" fmla="*/ 0 h 607"/>
              <a:gd name="T2" fmla="*/ 88 w 1417"/>
              <a:gd name="T3" fmla="*/ 66 h 607"/>
              <a:gd name="T4" fmla="*/ 161 w 1417"/>
              <a:gd name="T5" fmla="*/ 128 h 607"/>
              <a:gd name="T6" fmla="*/ 236 w 1417"/>
              <a:gd name="T7" fmla="*/ 187 h 607"/>
              <a:gd name="T8" fmla="*/ 315 w 1417"/>
              <a:gd name="T9" fmla="*/ 242 h 607"/>
              <a:gd name="T10" fmla="*/ 315 w 1417"/>
              <a:gd name="T11" fmla="*/ 242 h 607"/>
              <a:gd name="T12" fmla="*/ 389 w 1417"/>
              <a:gd name="T13" fmla="*/ 291 h 607"/>
              <a:gd name="T14" fmla="*/ 473 w 1417"/>
              <a:gd name="T15" fmla="*/ 339 h 607"/>
              <a:gd name="T16" fmla="*/ 560 w 1417"/>
              <a:gd name="T17" fmla="*/ 382 h 607"/>
              <a:gd name="T18" fmla="*/ 648 w 1417"/>
              <a:gd name="T19" fmla="*/ 422 h 607"/>
              <a:gd name="T20" fmla="*/ 737 w 1417"/>
              <a:gd name="T21" fmla="*/ 458 h 607"/>
              <a:gd name="T22" fmla="*/ 830 w 1417"/>
              <a:gd name="T23" fmla="*/ 489 h 607"/>
              <a:gd name="T24" fmla="*/ 924 w 1417"/>
              <a:gd name="T25" fmla="*/ 516 h 607"/>
              <a:gd name="T26" fmla="*/ 1015 w 1417"/>
              <a:gd name="T27" fmla="*/ 537 h 607"/>
              <a:gd name="T28" fmla="*/ 1015 w 1417"/>
              <a:gd name="T29" fmla="*/ 537 h 607"/>
              <a:gd name="T30" fmla="*/ 1113 w 1417"/>
              <a:gd name="T31" fmla="*/ 555 h 607"/>
              <a:gd name="T32" fmla="*/ 1213 w 1417"/>
              <a:gd name="T33" fmla="*/ 569 h 607"/>
              <a:gd name="T34" fmla="*/ 1313 w 1417"/>
              <a:gd name="T35" fmla="*/ 576 h 607"/>
              <a:gd name="T36" fmla="*/ 1417 w 1417"/>
              <a:gd name="T37" fmla="*/ 579 h 607"/>
              <a:gd name="T38" fmla="*/ 1417 w 1417"/>
              <a:gd name="T39" fmla="*/ 607 h 607"/>
              <a:gd name="T40" fmla="*/ 1313 w 1417"/>
              <a:gd name="T41" fmla="*/ 604 h 607"/>
              <a:gd name="T42" fmla="*/ 1213 w 1417"/>
              <a:gd name="T43" fmla="*/ 597 h 607"/>
              <a:gd name="T44" fmla="*/ 1113 w 1417"/>
              <a:gd name="T45" fmla="*/ 583 h 607"/>
              <a:gd name="T46" fmla="*/ 1015 w 1417"/>
              <a:gd name="T47" fmla="*/ 566 h 607"/>
              <a:gd name="T48" fmla="*/ 1010 w 1417"/>
              <a:gd name="T49" fmla="*/ 566 h 607"/>
              <a:gd name="T50" fmla="*/ 913 w 1417"/>
              <a:gd name="T51" fmla="*/ 543 h 607"/>
              <a:gd name="T52" fmla="*/ 819 w 1417"/>
              <a:gd name="T53" fmla="*/ 516 h 607"/>
              <a:gd name="T54" fmla="*/ 727 w 1417"/>
              <a:gd name="T55" fmla="*/ 485 h 607"/>
              <a:gd name="T56" fmla="*/ 637 w 1417"/>
              <a:gd name="T57" fmla="*/ 449 h 607"/>
              <a:gd name="T58" fmla="*/ 549 w 1417"/>
              <a:gd name="T59" fmla="*/ 409 h 607"/>
              <a:gd name="T60" fmla="*/ 462 w 1417"/>
              <a:gd name="T61" fmla="*/ 366 h 607"/>
              <a:gd name="T62" fmla="*/ 379 w 1417"/>
              <a:gd name="T63" fmla="*/ 318 h 607"/>
              <a:gd name="T64" fmla="*/ 298 w 1417"/>
              <a:gd name="T65" fmla="*/ 266 h 607"/>
              <a:gd name="T66" fmla="*/ 294 w 1417"/>
              <a:gd name="T67" fmla="*/ 261 h 607"/>
              <a:gd name="T68" fmla="*/ 215 w 1417"/>
              <a:gd name="T69" fmla="*/ 206 h 607"/>
              <a:gd name="T70" fmla="*/ 140 w 1417"/>
              <a:gd name="T71" fmla="*/ 148 h 607"/>
              <a:gd name="T72" fmla="*/ 67 w 1417"/>
              <a:gd name="T73" fmla="*/ 85 h 607"/>
              <a:gd name="T74" fmla="*/ 0 w 1417"/>
              <a:gd name="T75" fmla="*/ 19 h 607"/>
              <a:gd name="T76" fmla="*/ 19 w 1417"/>
              <a:gd name="T77" fmla="*/ 0 h 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17" h="607">
                <a:moveTo>
                  <a:pt x="19" y="0"/>
                </a:moveTo>
                <a:lnTo>
                  <a:pt x="88" y="66"/>
                </a:lnTo>
                <a:lnTo>
                  <a:pt x="161" y="128"/>
                </a:lnTo>
                <a:lnTo>
                  <a:pt x="236" y="187"/>
                </a:lnTo>
                <a:lnTo>
                  <a:pt x="315" y="242"/>
                </a:lnTo>
                <a:lnTo>
                  <a:pt x="315" y="242"/>
                </a:lnTo>
                <a:lnTo>
                  <a:pt x="389" y="291"/>
                </a:lnTo>
                <a:lnTo>
                  <a:pt x="473" y="339"/>
                </a:lnTo>
                <a:lnTo>
                  <a:pt x="560" y="382"/>
                </a:lnTo>
                <a:lnTo>
                  <a:pt x="648" y="422"/>
                </a:lnTo>
                <a:lnTo>
                  <a:pt x="737" y="458"/>
                </a:lnTo>
                <a:lnTo>
                  <a:pt x="830" y="489"/>
                </a:lnTo>
                <a:lnTo>
                  <a:pt x="924" y="516"/>
                </a:lnTo>
                <a:lnTo>
                  <a:pt x="1015" y="537"/>
                </a:lnTo>
                <a:lnTo>
                  <a:pt x="1015" y="537"/>
                </a:lnTo>
                <a:lnTo>
                  <a:pt x="1113" y="555"/>
                </a:lnTo>
                <a:lnTo>
                  <a:pt x="1213" y="569"/>
                </a:lnTo>
                <a:lnTo>
                  <a:pt x="1313" y="576"/>
                </a:lnTo>
                <a:lnTo>
                  <a:pt x="1417" y="579"/>
                </a:lnTo>
                <a:lnTo>
                  <a:pt x="1417" y="607"/>
                </a:lnTo>
                <a:lnTo>
                  <a:pt x="1313" y="604"/>
                </a:lnTo>
                <a:lnTo>
                  <a:pt x="1213" y="597"/>
                </a:lnTo>
                <a:lnTo>
                  <a:pt x="1113" y="583"/>
                </a:lnTo>
                <a:lnTo>
                  <a:pt x="1015" y="566"/>
                </a:lnTo>
                <a:lnTo>
                  <a:pt x="1010" y="566"/>
                </a:lnTo>
                <a:lnTo>
                  <a:pt x="913" y="543"/>
                </a:lnTo>
                <a:lnTo>
                  <a:pt x="819" y="516"/>
                </a:lnTo>
                <a:lnTo>
                  <a:pt x="727" y="485"/>
                </a:lnTo>
                <a:lnTo>
                  <a:pt x="637" y="449"/>
                </a:lnTo>
                <a:lnTo>
                  <a:pt x="549" y="409"/>
                </a:lnTo>
                <a:lnTo>
                  <a:pt x="462" y="366"/>
                </a:lnTo>
                <a:lnTo>
                  <a:pt x="379" y="318"/>
                </a:lnTo>
                <a:lnTo>
                  <a:pt x="298" y="266"/>
                </a:lnTo>
                <a:lnTo>
                  <a:pt x="294" y="261"/>
                </a:lnTo>
                <a:lnTo>
                  <a:pt x="215" y="206"/>
                </a:lnTo>
                <a:lnTo>
                  <a:pt x="140" y="148"/>
                </a:lnTo>
                <a:lnTo>
                  <a:pt x="67" y="85"/>
                </a:lnTo>
                <a:lnTo>
                  <a:pt x="0" y="19"/>
                </a:lnTo>
                <a:lnTo>
                  <a:pt x="19" y="0"/>
                </a:lnTo>
                <a:close/>
              </a:path>
            </a:pathLst>
          </a:custGeom>
          <a:solidFill>
            <a:srgbClr val="2D97C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34C3045-84D3-4202-91C5-A1365A4B51FE}"/>
              </a:ext>
            </a:extLst>
          </p:cNvPr>
          <p:cNvGrpSpPr/>
          <p:nvPr/>
        </p:nvGrpSpPr>
        <p:grpSpPr>
          <a:xfrm>
            <a:off x="4618617" y="2688595"/>
            <a:ext cx="163048" cy="163048"/>
            <a:chOff x="7170404" y="2341279"/>
            <a:chExt cx="187578" cy="187578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E5787AE-2499-4ACA-AB8C-F9BF5042DB07}"/>
                </a:ext>
              </a:extLst>
            </p:cNvPr>
            <p:cNvSpPr/>
            <p:nvPr/>
          </p:nvSpPr>
          <p:spPr>
            <a:xfrm>
              <a:off x="7216966" y="2387841"/>
              <a:ext cx="94454" cy="94454"/>
            </a:xfrm>
            <a:prstGeom prst="ellipse">
              <a:avLst/>
            </a:prstGeom>
            <a:solidFill>
              <a:srgbClr val="97005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647901C-7E6F-447E-9301-0F50A34085A4}"/>
                </a:ext>
              </a:extLst>
            </p:cNvPr>
            <p:cNvSpPr/>
            <p:nvPr/>
          </p:nvSpPr>
          <p:spPr>
            <a:xfrm>
              <a:off x="7170404" y="2341279"/>
              <a:ext cx="187578" cy="187578"/>
            </a:xfrm>
            <a:prstGeom prst="ellipse">
              <a:avLst/>
            </a:prstGeom>
            <a:noFill/>
            <a:ln w="9525" cap="flat" cmpd="sng" algn="ctr">
              <a:solidFill>
                <a:srgbClr val="97005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606F453-C217-46E8-9395-2D08C063450E}"/>
              </a:ext>
            </a:extLst>
          </p:cNvPr>
          <p:cNvGrpSpPr/>
          <p:nvPr/>
        </p:nvGrpSpPr>
        <p:grpSpPr>
          <a:xfrm>
            <a:off x="5413440" y="3021718"/>
            <a:ext cx="163048" cy="163048"/>
            <a:chOff x="7170404" y="2341279"/>
            <a:chExt cx="187578" cy="187578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1ECD8A7-4BC4-408F-84A3-618C5251C198}"/>
                </a:ext>
              </a:extLst>
            </p:cNvPr>
            <p:cNvSpPr/>
            <p:nvPr/>
          </p:nvSpPr>
          <p:spPr>
            <a:xfrm>
              <a:off x="7216966" y="2387841"/>
              <a:ext cx="94454" cy="94454"/>
            </a:xfrm>
            <a:prstGeom prst="ellipse">
              <a:avLst/>
            </a:prstGeom>
            <a:solidFill>
              <a:srgbClr val="EA222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E268322-61E8-466E-954F-1088A36B709E}"/>
                </a:ext>
              </a:extLst>
            </p:cNvPr>
            <p:cNvSpPr/>
            <p:nvPr/>
          </p:nvSpPr>
          <p:spPr>
            <a:xfrm>
              <a:off x="7170404" y="2341279"/>
              <a:ext cx="187578" cy="187578"/>
            </a:xfrm>
            <a:prstGeom prst="ellipse">
              <a:avLst/>
            </a:prstGeom>
            <a:noFill/>
            <a:ln w="9525" cap="flat" cmpd="sng" algn="ctr">
              <a:solidFill>
                <a:srgbClr val="EA222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6D74BFF-F119-46D0-BE6A-4C9ADA1FADFB}"/>
              </a:ext>
            </a:extLst>
          </p:cNvPr>
          <p:cNvGrpSpPr/>
          <p:nvPr/>
        </p:nvGrpSpPr>
        <p:grpSpPr>
          <a:xfrm>
            <a:off x="5729030" y="3781474"/>
            <a:ext cx="163048" cy="163048"/>
            <a:chOff x="7170404" y="2341279"/>
            <a:chExt cx="187578" cy="187578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A1D467A-EE1F-40D2-8939-3AA13551F76D}"/>
                </a:ext>
              </a:extLst>
            </p:cNvPr>
            <p:cNvSpPr/>
            <p:nvPr/>
          </p:nvSpPr>
          <p:spPr>
            <a:xfrm>
              <a:off x="7216966" y="2387841"/>
              <a:ext cx="94454" cy="94454"/>
            </a:xfrm>
            <a:prstGeom prst="ellipse">
              <a:avLst/>
            </a:prstGeom>
            <a:solidFill>
              <a:srgbClr val="EE932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CDEE81C1-9276-4086-82F1-EF3D708685C3}"/>
                </a:ext>
              </a:extLst>
            </p:cNvPr>
            <p:cNvSpPr/>
            <p:nvPr/>
          </p:nvSpPr>
          <p:spPr>
            <a:xfrm>
              <a:off x="7170404" y="2341279"/>
              <a:ext cx="187578" cy="187578"/>
            </a:xfrm>
            <a:prstGeom prst="ellipse">
              <a:avLst/>
            </a:prstGeom>
            <a:noFill/>
            <a:ln w="9525" cap="flat" cmpd="sng" algn="ctr">
              <a:solidFill>
                <a:srgbClr val="EE932A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2ECE8A0-73C0-4B3D-BDD3-6773E71DA529}"/>
              </a:ext>
            </a:extLst>
          </p:cNvPr>
          <p:cNvGrpSpPr/>
          <p:nvPr/>
        </p:nvGrpSpPr>
        <p:grpSpPr>
          <a:xfrm>
            <a:off x="5411102" y="4579607"/>
            <a:ext cx="163048" cy="163048"/>
            <a:chOff x="7170404" y="2341279"/>
            <a:chExt cx="187578" cy="187578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639E0106-2D54-46A1-8641-4F161813BC54}"/>
                </a:ext>
              </a:extLst>
            </p:cNvPr>
            <p:cNvSpPr/>
            <p:nvPr/>
          </p:nvSpPr>
          <p:spPr>
            <a:xfrm>
              <a:off x="7216966" y="2387841"/>
              <a:ext cx="94454" cy="94454"/>
            </a:xfrm>
            <a:prstGeom prst="ellipse">
              <a:avLst/>
            </a:prstGeom>
            <a:solidFill>
              <a:srgbClr val="79B8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F24BEA5C-A1FF-4FFF-95CC-19D845D400DA}"/>
                </a:ext>
              </a:extLst>
            </p:cNvPr>
            <p:cNvSpPr/>
            <p:nvPr/>
          </p:nvSpPr>
          <p:spPr>
            <a:xfrm>
              <a:off x="7170404" y="2341279"/>
              <a:ext cx="187578" cy="187578"/>
            </a:xfrm>
            <a:prstGeom prst="ellipse">
              <a:avLst/>
            </a:prstGeom>
            <a:noFill/>
            <a:ln w="9525" cap="flat" cmpd="sng" algn="ctr">
              <a:solidFill>
                <a:srgbClr val="79B80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A31363B-2501-4091-91CF-4DDC3C92B8C9}"/>
              </a:ext>
            </a:extLst>
          </p:cNvPr>
          <p:cNvGrpSpPr/>
          <p:nvPr/>
        </p:nvGrpSpPr>
        <p:grpSpPr>
          <a:xfrm>
            <a:off x="4609655" y="4907471"/>
            <a:ext cx="163048" cy="163048"/>
            <a:chOff x="7170404" y="2341279"/>
            <a:chExt cx="187578" cy="187578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2F7DD0F7-C50F-4A51-9222-E1036D30B470}"/>
                </a:ext>
              </a:extLst>
            </p:cNvPr>
            <p:cNvSpPr/>
            <p:nvPr/>
          </p:nvSpPr>
          <p:spPr>
            <a:xfrm>
              <a:off x="7216966" y="2387841"/>
              <a:ext cx="94454" cy="94454"/>
            </a:xfrm>
            <a:prstGeom prst="ellipse">
              <a:avLst/>
            </a:prstGeom>
            <a:solidFill>
              <a:srgbClr val="01A2A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58CB89C4-8BB2-465B-9198-27506D284B01}"/>
                </a:ext>
              </a:extLst>
            </p:cNvPr>
            <p:cNvSpPr/>
            <p:nvPr/>
          </p:nvSpPr>
          <p:spPr>
            <a:xfrm>
              <a:off x="7170404" y="2341279"/>
              <a:ext cx="187578" cy="187578"/>
            </a:xfrm>
            <a:prstGeom prst="ellipse">
              <a:avLst/>
            </a:prstGeom>
            <a:noFill/>
            <a:ln w="9525" cap="flat" cmpd="sng" algn="ctr">
              <a:solidFill>
                <a:srgbClr val="01A2A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05281A6D-2257-4158-8EEC-4087EE36380A}"/>
              </a:ext>
            </a:extLst>
          </p:cNvPr>
          <p:cNvGrpSpPr/>
          <p:nvPr/>
        </p:nvGrpSpPr>
        <p:grpSpPr>
          <a:xfrm>
            <a:off x="3824768" y="4579607"/>
            <a:ext cx="163048" cy="163048"/>
            <a:chOff x="7170404" y="2341279"/>
            <a:chExt cx="187578" cy="187578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A29B067-A7C3-4370-96C0-3AAA3D86ABBC}"/>
                </a:ext>
              </a:extLst>
            </p:cNvPr>
            <p:cNvSpPr/>
            <p:nvPr/>
          </p:nvSpPr>
          <p:spPr>
            <a:xfrm>
              <a:off x="7216966" y="2387841"/>
              <a:ext cx="94454" cy="94454"/>
            </a:xfrm>
            <a:prstGeom prst="ellipse">
              <a:avLst/>
            </a:prstGeom>
            <a:solidFill>
              <a:srgbClr val="2D97C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90363E24-5C30-4FE0-865A-7AD5E51ACEDF}"/>
                </a:ext>
              </a:extLst>
            </p:cNvPr>
            <p:cNvSpPr/>
            <p:nvPr/>
          </p:nvSpPr>
          <p:spPr>
            <a:xfrm>
              <a:off x="7170404" y="2341279"/>
              <a:ext cx="187578" cy="187578"/>
            </a:xfrm>
            <a:prstGeom prst="ellipse">
              <a:avLst/>
            </a:prstGeom>
            <a:noFill/>
            <a:ln w="9525" cap="flat" cmpd="sng" algn="ctr">
              <a:solidFill>
                <a:srgbClr val="2D97CB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B50145D-76DB-42A7-ADC5-6CB6C4AA31E0}"/>
              </a:ext>
            </a:extLst>
          </p:cNvPr>
          <p:cNvGrpSpPr/>
          <p:nvPr/>
        </p:nvGrpSpPr>
        <p:grpSpPr>
          <a:xfrm>
            <a:off x="3503528" y="3801344"/>
            <a:ext cx="163048" cy="163048"/>
            <a:chOff x="7170404" y="2341279"/>
            <a:chExt cx="187578" cy="187578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E9C5136C-8EC0-4E7C-AABF-D4578AB44E26}"/>
                </a:ext>
              </a:extLst>
            </p:cNvPr>
            <p:cNvSpPr/>
            <p:nvPr/>
          </p:nvSpPr>
          <p:spPr>
            <a:xfrm>
              <a:off x="7216966" y="2387841"/>
              <a:ext cx="94454" cy="94454"/>
            </a:xfrm>
            <a:prstGeom prst="ellipse">
              <a:avLst/>
            </a:prstGeom>
            <a:solidFill>
              <a:srgbClr val="9A499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5F1DC517-A34D-4721-B182-C9821BEED732}"/>
                </a:ext>
              </a:extLst>
            </p:cNvPr>
            <p:cNvSpPr/>
            <p:nvPr/>
          </p:nvSpPr>
          <p:spPr>
            <a:xfrm>
              <a:off x="7170404" y="2341279"/>
              <a:ext cx="187578" cy="187578"/>
            </a:xfrm>
            <a:prstGeom prst="ellipse">
              <a:avLst/>
            </a:prstGeom>
            <a:noFill/>
            <a:ln w="9525" cap="flat" cmpd="sng" algn="ctr">
              <a:solidFill>
                <a:srgbClr val="9A499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AF7E73E-4E6B-45EE-882D-0C53855E7514}"/>
              </a:ext>
            </a:extLst>
          </p:cNvPr>
          <p:cNvGrpSpPr/>
          <p:nvPr/>
        </p:nvGrpSpPr>
        <p:grpSpPr>
          <a:xfrm>
            <a:off x="3831392" y="3013146"/>
            <a:ext cx="163048" cy="163048"/>
            <a:chOff x="7170404" y="2341279"/>
            <a:chExt cx="187578" cy="187578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8ED89B59-42DE-4869-BC4A-7710B93BC111}"/>
                </a:ext>
              </a:extLst>
            </p:cNvPr>
            <p:cNvSpPr/>
            <p:nvPr/>
          </p:nvSpPr>
          <p:spPr>
            <a:xfrm>
              <a:off x="7216966" y="2387841"/>
              <a:ext cx="94454" cy="94454"/>
            </a:xfrm>
            <a:prstGeom prst="ellipse">
              <a:avLst/>
            </a:prstGeom>
            <a:solidFill>
              <a:srgbClr val="F6AC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617BC3C-340E-4A9F-9199-2879B3A8F514}"/>
                </a:ext>
              </a:extLst>
            </p:cNvPr>
            <p:cNvSpPr/>
            <p:nvPr/>
          </p:nvSpPr>
          <p:spPr>
            <a:xfrm>
              <a:off x="7170404" y="2341279"/>
              <a:ext cx="187578" cy="187578"/>
            </a:xfrm>
            <a:prstGeom prst="ellipse">
              <a:avLst/>
            </a:prstGeom>
            <a:noFill/>
            <a:ln w="9525" cap="flat" cmpd="sng" algn="ctr">
              <a:solidFill>
                <a:srgbClr val="F6AC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55" name="Picture 154" descr="A close up of a sign&#10;&#10;Description generated with high confidence">
            <a:extLst>
              <a:ext uri="{FF2B5EF4-FFF2-40B4-BE49-F238E27FC236}">
                <a16:creationId xmlns:a16="http://schemas.microsoft.com/office/drawing/2014/main" id="{B8C126A7-D110-404E-AE17-C9CCCCB94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566" y="3094670"/>
            <a:ext cx="1373601" cy="152622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20F5C4C-02ED-4B15-9B08-6047847EE741}"/>
              </a:ext>
            </a:extLst>
          </p:cNvPr>
          <p:cNvGrpSpPr/>
          <p:nvPr/>
        </p:nvGrpSpPr>
        <p:grpSpPr>
          <a:xfrm>
            <a:off x="4695808" y="1422771"/>
            <a:ext cx="2017332" cy="1265939"/>
            <a:chOff x="4673774" y="1422771"/>
            <a:chExt cx="2017332" cy="1265939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671F665-A8F9-46B0-8781-46E539B4EDAF}"/>
                </a:ext>
              </a:extLst>
            </p:cNvPr>
            <p:cNvCxnSpPr/>
            <p:nvPr/>
          </p:nvCxnSpPr>
          <p:spPr>
            <a:xfrm flipV="1">
              <a:off x="4673774" y="1422771"/>
              <a:ext cx="0" cy="1265939"/>
            </a:xfrm>
            <a:prstGeom prst="line">
              <a:avLst/>
            </a:prstGeom>
            <a:noFill/>
            <a:ln w="9525" cap="flat" cmpd="sng" algn="ctr">
              <a:solidFill>
                <a:srgbClr val="97005D"/>
              </a:solidFill>
              <a:prstDash val="solid"/>
            </a:ln>
            <a:effectLst/>
          </p:spPr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EAFCE7EB-CD2C-4813-80B7-98FBDF9409C7}"/>
                </a:ext>
              </a:extLst>
            </p:cNvPr>
            <p:cNvCxnSpPr>
              <a:cxnSpLocks/>
            </p:cNvCxnSpPr>
            <p:nvPr/>
          </p:nvCxnSpPr>
          <p:spPr>
            <a:xfrm>
              <a:off x="4679426" y="1426239"/>
              <a:ext cx="2011680" cy="0"/>
            </a:xfrm>
            <a:prstGeom prst="line">
              <a:avLst/>
            </a:prstGeom>
            <a:noFill/>
            <a:ln w="9525" cap="flat" cmpd="sng" algn="ctr">
              <a:solidFill>
                <a:srgbClr val="97005D"/>
              </a:solidFill>
              <a:prstDash val="solid"/>
            </a:ln>
            <a:effectLst/>
          </p:spPr>
        </p:cxn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D10D2B8A-2305-4500-A296-87C263F80569}"/>
              </a:ext>
            </a:extLst>
          </p:cNvPr>
          <p:cNvSpPr txBox="1"/>
          <p:nvPr/>
        </p:nvSpPr>
        <p:spPr>
          <a:xfrm>
            <a:off x="4826827" y="1575516"/>
            <a:ext cx="2130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Over reliance on diet </a:t>
            </a:r>
          </a:p>
        </p:txBody>
      </p:sp>
      <p:pic>
        <p:nvPicPr>
          <p:cNvPr id="161" name="Picture 160" descr="A picture containing table, indoor, sitting&#10;&#10;Description generated with very high confidence">
            <a:extLst>
              <a:ext uri="{FF2B5EF4-FFF2-40B4-BE49-F238E27FC236}">
                <a16:creationId xmlns:a16="http://schemas.microsoft.com/office/drawing/2014/main" id="{3EAD56F8-AD77-423C-BF54-9BBAF0DF5A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578" y="1095749"/>
            <a:ext cx="1724692" cy="107965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40BCE0C-B7F2-40CE-8127-B7288191CD15}"/>
              </a:ext>
            </a:extLst>
          </p:cNvPr>
          <p:cNvGrpSpPr/>
          <p:nvPr/>
        </p:nvGrpSpPr>
        <p:grpSpPr>
          <a:xfrm>
            <a:off x="5550166" y="2211399"/>
            <a:ext cx="2560320" cy="822960"/>
            <a:chOff x="5550166" y="2200382"/>
            <a:chExt cx="3384516" cy="833425"/>
          </a:xfrm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C4E1AAC-EBEA-4F7F-810D-BD960CF09A43}"/>
                </a:ext>
              </a:extLst>
            </p:cNvPr>
            <p:cNvCxnSpPr/>
            <p:nvPr/>
          </p:nvCxnSpPr>
          <p:spPr>
            <a:xfrm flipH="1">
              <a:off x="5550166" y="2202987"/>
              <a:ext cx="830820" cy="830820"/>
            </a:xfrm>
            <a:prstGeom prst="line">
              <a:avLst/>
            </a:prstGeom>
            <a:noFill/>
            <a:ln w="9525" cap="flat" cmpd="sng" algn="ctr">
              <a:solidFill>
                <a:srgbClr val="EA222D"/>
              </a:solidFill>
              <a:prstDash val="solid"/>
            </a:ln>
            <a:effectLst/>
          </p:spPr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D462B44-614E-4B6A-BF14-72F3F17BAFB9}"/>
                </a:ext>
              </a:extLst>
            </p:cNvPr>
            <p:cNvCxnSpPr/>
            <p:nvPr/>
          </p:nvCxnSpPr>
          <p:spPr>
            <a:xfrm>
              <a:off x="6380442" y="2200382"/>
              <a:ext cx="2554240" cy="0"/>
            </a:xfrm>
            <a:prstGeom prst="line">
              <a:avLst/>
            </a:prstGeom>
            <a:noFill/>
            <a:ln w="9525" cap="flat" cmpd="sng" algn="ctr">
              <a:solidFill>
                <a:srgbClr val="EA222D"/>
              </a:solidFill>
              <a:prstDash val="solid"/>
            </a:ln>
            <a:effectLst/>
          </p:spPr>
        </p:cxn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79EF5E95-D3B7-48F3-B662-4DFFED56B792}"/>
              </a:ext>
            </a:extLst>
          </p:cNvPr>
          <p:cNvSpPr txBox="1"/>
          <p:nvPr/>
        </p:nvSpPr>
        <p:spPr>
          <a:xfrm>
            <a:off x="6129739" y="2245760"/>
            <a:ext cx="2071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8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Use of insufficient starting doses</a:t>
            </a:r>
          </a:p>
        </p:txBody>
      </p:sp>
      <p:pic>
        <p:nvPicPr>
          <p:cNvPr id="172" name="Picture 171" descr="A close up of a device&#10;&#10;Description generated with high confidence">
            <a:extLst>
              <a:ext uri="{FF2B5EF4-FFF2-40B4-BE49-F238E27FC236}">
                <a16:creationId xmlns:a16="http://schemas.microsoft.com/office/drawing/2014/main" id="{33B6A006-FAAA-4710-A65D-36EC975495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801" y="2172652"/>
            <a:ext cx="1093344" cy="638513"/>
          </a:xfrm>
          <a:prstGeom prst="rect">
            <a:avLst/>
          </a:prstGeom>
        </p:spPr>
      </p:pic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1B9ED66C-4B1B-4211-954A-179350FF6272}"/>
              </a:ext>
            </a:extLst>
          </p:cNvPr>
          <p:cNvCxnSpPr/>
          <p:nvPr/>
        </p:nvCxnSpPr>
        <p:spPr>
          <a:xfrm>
            <a:off x="5892078" y="3857782"/>
            <a:ext cx="1828800" cy="0"/>
          </a:xfrm>
          <a:prstGeom prst="line">
            <a:avLst/>
          </a:prstGeom>
          <a:noFill/>
          <a:ln w="9525" cap="flat" cmpd="sng" algn="ctr">
            <a:solidFill>
              <a:srgbClr val="EE932A"/>
            </a:solidFill>
            <a:prstDash val="solid"/>
          </a:ln>
          <a:effectLst/>
        </p:spPr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F37C5FC2-30BC-4D72-B28D-8DDFEB44CC52}"/>
              </a:ext>
            </a:extLst>
          </p:cNvPr>
          <p:cNvSpPr txBox="1"/>
          <p:nvPr/>
        </p:nvSpPr>
        <p:spPr>
          <a:xfrm>
            <a:off x="6221135" y="3991994"/>
            <a:ext cx="2838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8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Inability to reach more aggressive targets even with high dose statin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A66052B6-F514-4CE6-9177-1869EDE1E86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821" y="2596117"/>
            <a:ext cx="1651924" cy="1486731"/>
          </a:xfrm>
          <a:prstGeom prst="rect">
            <a:avLst/>
          </a:prstGeom>
        </p:spPr>
      </p:pic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1873B373-A7F5-4E65-A1AD-F7815123D7F9}"/>
              </a:ext>
            </a:extLst>
          </p:cNvPr>
          <p:cNvCxnSpPr>
            <a:cxnSpLocks/>
          </p:cNvCxnSpPr>
          <p:nvPr/>
        </p:nvCxnSpPr>
        <p:spPr>
          <a:xfrm flipH="1" flipV="1">
            <a:off x="5539149" y="4714787"/>
            <a:ext cx="640080" cy="731520"/>
          </a:xfrm>
          <a:prstGeom prst="line">
            <a:avLst/>
          </a:prstGeom>
          <a:noFill/>
          <a:ln w="9525" cap="flat" cmpd="sng" algn="ctr">
            <a:solidFill>
              <a:srgbClr val="79B809"/>
            </a:solidFill>
            <a:prstDash val="solid"/>
          </a:ln>
          <a:effectLst/>
        </p:spPr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4619E54C-D4FA-4ADC-8AD9-7984A95E522F}"/>
              </a:ext>
            </a:extLst>
          </p:cNvPr>
          <p:cNvCxnSpPr/>
          <p:nvPr/>
        </p:nvCxnSpPr>
        <p:spPr>
          <a:xfrm>
            <a:off x="6178254" y="5446307"/>
            <a:ext cx="1463040" cy="0"/>
          </a:xfrm>
          <a:prstGeom prst="line">
            <a:avLst/>
          </a:prstGeom>
          <a:noFill/>
          <a:ln w="9525" cap="flat" cmpd="sng" algn="ctr">
            <a:solidFill>
              <a:srgbClr val="79B809"/>
            </a:solidFill>
            <a:prstDash val="solid"/>
          </a:ln>
          <a:effectLst/>
        </p:spPr>
      </p:cxnSp>
      <p:pic>
        <p:nvPicPr>
          <p:cNvPr id="182" name="Picture 181" descr="A close up of a clock&#10;&#10;Description generated with very high confidence">
            <a:extLst>
              <a:ext uri="{FF2B5EF4-FFF2-40B4-BE49-F238E27FC236}">
                <a16:creationId xmlns:a16="http://schemas.microsoft.com/office/drawing/2014/main" id="{C275B1C8-06FD-4C0F-AED2-7FF7A3CE00B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42" y="4943409"/>
            <a:ext cx="1319040" cy="923328"/>
          </a:xfrm>
          <a:prstGeom prst="rect">
            <a:avLst/>
          </a:prstGeom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930FDA8E-5C79-4E3E-BF7A-60C249DFF2B8}"/>
              </a:ext>
            </a:extLst>
          </p:cNvPr>
          <p:cNvSpPr txBox="1"/>
          <p:nvPr/>
        </p:nvSpPr>
        <p:spPr>
          <a:xfrm>
            <a:off x="5550166" y="5574211"/>
            <a:ext cx="2299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8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Lack of follow-up for </a:t>
            </a:r>
            <a:r>
              <a:rPr lang="en-CA" sz="18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uptitration</a:t>
            </a:r>
            <a:endParaRPr lang="en-CA" sz="1800" b="1" kern="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7D50606A-E788-4BE3-972D-D40D1D674914}"/>
              </a:ext>
            </a:extLst>
          </p:cNvPr>
          <p:cNvCxnSpPr/>
          <p:nvPr/>
        </p:nvCxnSpPr>
        <p:spPr>
          <a:xfrm flipV="1">
            <a:off x="4690806" y="5077447"/>
            <a:ext cx="0" cy="1180064"/>
          </a:xfrm>
          <a:prstGeom prst="line">
            <a:avLst/>
          </a:prstGeom>
          <a:noFill/>
          <a:ln w="9525" cap="flat" cmpd="sng" algn="ctr">
            <a:solidFill>
              <a:srgbClr val="01A2AC"/>
            </a:solidFill>
            <a:prstDash val="solid"/>
          </a:ln>
          <a:effectLst/>
        </p:spPr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D73F48C8-40E8-46AB-8ED2-4F53A2755E16}"/>
              </a:ext>
            </a:extLst>
          </p:cNvPr>
          <p:cNvCxnSpPr/>
          <p:nvPr/>
        </p:nvCxnSpPr>
        <p:spPr>
          <a:xfrm>
            <a:off x="2175081" y="6257747"/>
            <a:ext cx="2512674" cy="0"/>
          </a:xfrm>
          <a:prstGeom prst="line">
            <a:avLst/>
          </a:prstGeom>
          <a:noFill/>
          <a:ln w="9525" cap="flat" cmpd="sng" algn="ctr">
            <a:solidFill>
              <a:srgbClr val="01A2AC"/>
            </a:solidFill>
            <a:prstDash val="solid"/>
          </a:ln>
          <a:effectLst/>
        </p:spPr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939A60F9-521E-4B08-A2F2-1D6020E9FF05}"/>
              </a:ext>
            </a:extLst>
          </p:cNvPr>
          <p:cNvSpPr txBox="1"/>
          <p:nvPr/>
        </p:nvSpPr>
        <p:spPr>
          <a:xfrm>
            <a:off x="1689546" y="5582453"/>
            <a:ext cx="296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8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Complacency with sub-optimal cholesterol values achieved</a:t>
            </a:r>
          </a:p>
        </p:txBody>
      </p:sp>
      <p:pic>
        <p:nvPicPr>
          <p:cNvPr id="190" name="Picture 189" descr="A close up of a toy&#10;&#10;Description generated with high confidence">
            <a:extLst>
              <a:ext uri="{FF2B5EF4-FFF2-40B4-BE49-F238E27FC236}">
                <a16:creationId xmlns:a16="http://schemas.microsoft.com/office/drawing/2014/main" id="{87B44095-4448-4ECC-A05E-ED69EF169E8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79" y="5610250"/>
            <a:ext cx="926642" cy="1544405"/>
          </a:xfrm>
          <a:prstGeom prst="rect">
            <a:avLst/>
          </a:prstGeom>
        </p:spPr>
      </p:pic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4C692203-582B-4C79-B63C-E10102130B98}"/>
              </a:ext>
            </a:extLst>
          </p:cNvPr>
          <p:cNvCxnSpPr>
            <a:cxnSpLocks/>
          </p:cNvCxnSpPr>
          <p:nvPr/>
        </p:nvCxnSpPr>
        <p:spPr>
          <a:xfrm flipH="1">
            <a:off x="2980262" y="4712770"/>
            <a:ext cx="857086" cy="728418"/>
          </a:xfrm>
          <a:prstGeom prst="line">
            <a:avLst/>
          </a:prstGeom>
          <a:noFill/>
          <a:ln w="9525" cap="flat" cmpd="sng" algn="ctr">
            <a:solidFill>
              <a:srgbClr val="2D97CB"/>
            </a:solidFill>
            <a:prstDash val="solid"/>
          </a:ln>
          <a:effectLst/>
        </p:spPr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D970E3A-7E4C-4636-B687-D8B4297D3A4B}"/>
              </a:ext>
            </a:extLst>
          </p:cNvPr>
          <p:cNvCxnSpPr/>
          <p:nvPr/>
        </p:nvCxnSpPr>
        <p:spPr>
          <a:xfrm>
            <a:off x="1427770" y="5441188"/>
            <a:ext cx="1554480" cy="0"/>
          </a:xfrm>
          <a:prstGeom prst="line">
            <a:avLst/>
          </a:prstGeom>
          <a:noFill/>
          <a:ln w="9525" cap="flat" cmpd="sng" algn="ctr">
            <a:solidFill>
              <a:srgbClr val="2D97CB"/>
            </a:solidFill>
            <a:prstDash val="solid"/>
          </a:ln>
          <a:effectLst/>
        </p:spPr>
      </p:cxnSp>
      <p:pic>
        <p:nvPicPr>
          <p:cNvPr id="196" name="Picture 195">
            <a:extLst>
              <a:ext uri="{FF2B5EF4-FFF2-40B4-BE49-F238E27FC236}">
                <a16:creationId xmlns:a16="http://schemas.microsoft.com/office/drawing/2014/main" id="{85C43C44-A32E-4F17-BBBF-FFC0C5401A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8" y="4678245"/>
            <a:ext cx="1088837" cy="1160806"/>
          </a:xfrm>
          <a:prstGeom prst="rect">
            <a:avLst/>
          </a:prstGeom>
        </p:spPr>
      </p:pic>
      <p:sp>
        <p:nvSpPr>
          <p:cNvPr id="197" name="TextBox 196">
            <a:extLst>
              <a:ext uri="{FF2B5EF4-FFF2-40B4-BE49-F238E27FC236}">
                <a16:creationId xmlns:a16="http://schemas.microsoft.com/office/drawing/2014/main" id="{0FD717AB-C26A-43F1-9DCA-D69934498D73}"/>
              </a:ext>
            </a:extLst>
          </p:cNvPr>
          <p:cNvSpPr txBox="1"/>
          <p:nvPr/>
        </p:nvSpPr>
        <p:spPr>
          <a:xfrm>
            <a:off x="626961" y="4433328"/>
            <a:ext cx="2563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8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Confusion around recommended lipid targets</a:t>
            </a:r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C7CC101A-3484-4A92-A9DB-A3EBEC3BB43B}"/>
              </a:ext>
            </a:extLst>
          </p:cNvPr>
          <p:cNvCxnSpPr/>
          <p:nvPr/>
        </p:nvCxnSpPr>
        <p:spPr>
          <a:xfrm>
            <a:off x="1135895" y="3880992"/>
            <a:ext cx="2377440" cy="0"/>
          </a:xfrm>
          <a:prstGeom prst="line">
            <a:avLst/>
          </a:prstGeom>
          <a:noFill/>
          <a:ln w="9525" cap="flat" cmpd="sng" algn="ctr">
            <a:solidFill>
              <a:srgbClr val="9A4994"/>
            </a:solidFill>
            <a:prstDash val="solid"/>
          </a:ln>
          <a:effectLst/>
        </p:spPr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FF6CBED4-852D-489D-965C-25915DABF54B}"/>
              </a:ext>
            </a:extLst>
          </p:cNvPr>
          <p:cNvSpPr txBox="1"/>
          <p:nvPr/>
        </p:nvSpPr>
        <p:spPr>
          <a:xfrm>
            <a:off x="1236002" y="3187624"/>
            <a:ext cx="1819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8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Fear of side effects of statins</a:t>
            </a:r>
            <a:endParaRPr lang="en-IN" sz="1800" b="1" kern="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  <p:pic>
        <p:nvPicPr>
          <p:cNvPr id="201" name="Picture 200" descr="A close up of a fish&#10;&#10;Description generated with high confidence">
            <a:extLst>
              <a:ext uri="{FF2B5EF4-FFF2-40B4-BE49-F238E27FC236}">
                <a16:creationId xmlns:a16="http://schemas.microsoft.com/office/drawing/2014/main" id="{21ABC96F-E1E6-4C01-B5EB-D196F0C964A4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414" y="2470766"/>
            <a:ext cx="1564024" cy="1840028"/>
          </a:xfrm>
          <a:prstGeom prst="rect">
            <a:avLst/>
          </a:prstGeom>
        </p:spPr>
      </p:pic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2115BB2D-90A5-4087-B7FB-47B1AE8F3D0A}"/>
              </a:ext>
            </a:extLst>
          </p:cNvPr>
          <p:cNvCxnSpPr/>
          <p:nvPr/>
        </p:nvCxnSpPr>
        <p:spPr>
          <a:xfrm flipH="1" flipV="1">
            <a:off x="3093852" y="2263322"/>
            <a:ext cx="830820" cy="830820"/>
          </a:xfrm>
          <a:prstGeom prst="line">
            <a:avLst/>
          </a:prstGeom>
          <a:noFill/>
          <a:ln w="9525" cap="flat" cmpd="sng" algn="ctr">
            <a:solidFill>
              <a:srgbClr val="F6AC00"/>
            </a:solidFill>
            <a:prstDash val="solid"/>
          </a:ln>
          <a:effectLst/>
        </p:spPr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92D8869D-900D-49AC-B531-9C3C3F25A5AC}"/>
              </a:ext>
            </a:extLst>
          </p:cNvPr>
          <p:cNvCxnSpPr/>
          <p:nvPr/>
        </p:nvCxnSpPr>
        <p:spPr>
          <a:xfrm>
            <a:off x="1084798" y="2255686"/>
            <a:ext cx="2011680" cy="3674"/>
          </a:xfrm>
          <a:prstGeom prst="line">
            <a:avLst/>
          </a:prstGeom>
          <a:noFill/>
          <a:ln w="9525" cap="flat" cmpd="sng" algn="ctr">
            <a:solidFill>
              <a:srgbClr val="F6AC00"/>
            </a:solidFill>
            <a:prstDash val="solid"/>
          </a:ln>
          <a:effectLst/>
        </p:spPr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8B87B2E0-50F1-4F90-9F06-41152AFC1D41}"/>
              </a:ext>
            </a:extLst>
          </p:cNvPr>
          <p:cNvSpPr txBox="1"/>
          <p:nvPr/>
        </p:nvSpPr>
        <p:spPr>
          <a:xfrm>
            <a:off x="945314" y="1753331"/>
            <a:ext cx="2130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8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Others</a:t>
            </a:r>
            <a:endParaRPr lang="en-IN" sz="1800" b="1" kern="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  <p:pic>
        <p:nvPicPr>
          <p:cNvPr id="230" name="Picture 229" descr="A picture containing woman, sky&#10;&#10;Description generated with high confidence">
            <a:extLst>
              <a:ext uri="{FF2B5EF4-FFF2-40B4-BE49-F238E27FC236}">
                <a16:creationId xmlns:a16="http://schemas.microsoft.com/office/drawing/2014/main" id="{625595EC-5850-43F3-8D8B-51C8BFFD9E8C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05" y="1218048"/>
            <a:ext cx="1514478" cy="161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4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  <p:bldP spid="171" grpId="0"/>
      <p:bldP spid="176" grpId="0"/>
      <p:bldP spid="183" grpId="0"/>
      <p:bldP spid="189" grpId="0"/>
      <p:bldP spid="197" grpId="0"/>
      <p:bldP spid="200" grpId="0"/>
      <p:bldP spid="2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8797" y="0"/>
            <a:ext cx="1313601" cy="685800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8797" y="853155"/>
            <a:ext cx="9162797" cy="897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19800"/>
            <a:ext cx="928465" cy="593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1447800" y="76200"/>
            <a:ext cx="7696200" cy="715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1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Learning Objectives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0B6EB0D-5DB6-40C7-865E-F9668E3698DB}"/>
              </a:ext>
            </a:extLst>
          </p:cNvPr>
          <p:cNvSpPr/>
          <p:nvPr/>
        </p:nvSpPr>
        <p:spPr>
          <a:xfrm>
            <a:off x="3136214" y="2790825"/>
            <a:ext cx="54743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8987">
              <a:defRPr/>
            </a:pPr>
            <a:r>
              <a:rPr lang="en-CA" sz="2400" b="1" kern="0" dirty="0">
                <a:solidFill>
                  <a:srgbClr val="000000">
                    <a:lumMod val="95000"/>
                    <a:lumOff val="5000"/>
                  </a:srgbClr>
                </a:solidFill>
                <a:latin typeface="Arial Narrow" panose="020B0606020202030204" pitchFamily="34" charset="0"/>
                <a:cs typeface="Arial" pitchFamily="34" charset="0"/>
              </a:rPr>
              <a:t>Assess your patients with diabetes for risk of macro and microvascular disease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5828735-6A6C-422A-BCBD-6161328141B0}"/>
              </a:ext>
            </a:extLst>
          </p:cNvPr>
          <p:cNvSpPr txBox="1"/>
          <p:nvPr/>
        </p:nvSpPr>
        <p:spPr>
          <a:xfrm>
            <a:off x="1888834" y="2704596"/>
            <a:ext cx="816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srgbClr val="451C6A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1DB10B1-6FF6-4F5D-BE2C-A42FE9059AA5}"/>
              </a:ext>
            </a:extLst>
          </p:cNvPr>
          <p:cNvSpPr txBox="1"/>
          <p:nvPr/>
        </p:nvSpPr>
        <p:spPr>
          <a:xfrm>
            <a:off x="1888834" y="3690037"/>
            <a:ext cx="816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srgbClr val="451C6A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E6EA2BC-5103-49A3-ACA2-3726E0B533C9}"/>
              </a:ext>
            </a:extLst>
          </p:cNvPr>
          <p:cNvSpPr txBox="1"/>
          <p:nvPr/>
        </p:nvSpPr>
        <p:spPr>
          <a:xfrm>
            <a:off x="1888834" y="4694528"/>
            <a:ext cx="816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srgbClr val="451C6A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03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51E77A9-E6FE-4FE8-B079-245D6C824651}"/>
              </a:ext>
            </a:extLst>
          </p:cNvPr>
          <p:cNvCxnSpPr/>
          <p:nvPr/>
        </p:nvCxnSpPr>
        <p:spPr>
          <a:xfrm>
            <a:off x="1752600" y="3659535"/>
            <a:ext cx="6858000" cy="0"/>
          </a:xfrm>
          <a:prstGeom prst="line">
            <a:avLst/>
          </a:prstGeom>
          <a:noFill/>
          <a:ln w="9525" cap="flat" cmpd="sng" algn="ctr">
            <a:solidFill>
              <a:srgbClr val="BFACEE"/>
            </a:solidFill>
            <a:prstDash val="soli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C8BC0455-8C81-42E5-B5D5-3C92F15877B4}"/>
              </a:ext>
            </a:extLst>
          </p:cNvPr>
          <p:cNvCxnSpPr/>
          <p:nvPr/>
        </p:nvCxnSpPr>
        <p:spPr>
          <a:xfrm>
            <a:off x="1752600" y="4657063"/>
            <a:ext cx="6858000" cy="0"/>
          </a:xfrm>
          <a:prstGeom prst="line">
            <a:avLst/>
          </a:prstGeom>
          <a:noFill/>
          <a:ln w="9525" cap="flat" cmpd="sng" algn="ctr">
            <a:solidFill>
              <a:srgbClr val="BFACEE"/>
            </a:solidFill>
            <a:prstDash val="solid"/>
          </a:ln>
          <a:effectLst/>
        </p:spPr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DB2E695-3908-40F5-9BD3-3B7732109005}"/>
              </a:ext>
            </a:extLst>
          </p:cNvPr>
          <p:cNvSpPr/>
          <p:nvPr/>
        </p:nvSpPr>
        <p:spPr>
          <a:xfrm>
            <a:off x="3136214" y="3752850"/>
            <a:ext cx="54743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8987">
              <a:defRPr/>
            </a:pPr>
            <a:r>
              <a:rPr lang="en-CA" sz="2400" b="1" kern="0" dirty="0">
                <a:solidFill>
                  <a:srgbClr val="000000">
                    <a:lumMod val="95000"/>
                    <a:lumOff val="5000"/>
                  </a:srgbClr>
                </a:solidFill>
                <a:latin typeface="Arial Narrow" panose="020B0606020202030204" pitchFamily="34" charset="0"/>
                <a:cs typeface="Arial" pitchFamily="34" charset="0"/>
              </a:rPr>
              <a:t>Use the ABCDES of vascular protection for your patients with diabetes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96DC797-FFE0-4069-8E0E-75B1AE131D48}"/>
              </a:ext>
            </a:extLst>
          </p:cNvPr>
          <p:cNvSpPr/>
          <p:nvPr/>
        </p:nvSpPr>
        <p:spPr>
          <a:xfrm>
            <a:off x="3136214" y="4743450"/>
            <a:ext cx="54743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8987">
              <a:defRPr/>
            </a:pPr>
            <a:r>
              <a:rPr lang="en-CA" sz="2400" b="1" kern="0" dirty="0">
                <a:solidFill>
                  <a:srgbClr val="000000">
                    <a:lumMod val="95000"/>
                    <a:lumOff val="5000"/>
                  </a:srgbClr>
                </a:solidFill>
                <a:latin typeface="Arial Narrow" panose="020B0606020202030204" pitchFamily="34" charset="0"/>
                <a:cs typeface="Arial" pitchFamily="34" charset="0"/>
              </a:rPr>
              <a:t>Use appropriate additional therapies to help reach the LDL-C target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705A5CE-1702-4712-A839-ADE72DE6D9BA}"/>
              </a:ext>
            </a:extLst>
          </p:cNvPr>
          <p:cNvSpPr/>
          <p:nvPr/>
        </p:nvSpPr>
        <p:spPr>
          <a:xfrm>
            <a:off x="1447800" y="1386880"/>
            <a:ext cx="73616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8987">
              <a:defRPr/>
            </a:pPr>
            <a:r>
              <a:rPr kumimoji="0" lang="en-CA" sz="2800" b="1" i="0" u="none" strike="noStrike" kern="0" cap="none" spc="0" normalizeH="0" baseline="0" noProof="0" dirty="0">
                <a:ln>
                  <a:noFill/>
                </a:ln>
                <a:solidFill>
                  <a:srgbClr val="451C6A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itchFamily="34" charset="0"/>
              </a:rPr>
              <a:t>Upon completion of this </a:t>
            </a:r>
            <a:r>
              <a:rPr lang="en-CA" sz="2800" b="1" kern="0" dirty="0">
                <a:solidFill>
                  <a:srgbClr val="451C6A"/>
                </a:solidFill>
                <a:latin typeface="Arial Narrow" panose="020B0606020202030204" pitchFamily="34" charset="0"/>
                <a:cs typeface="Arial" pitchFamily="34" charset="0"/>
              </a:rPr>
              <a:t>case based session, </a:t>
            </a:r>
            <a:r>
              <a:rPr kumimoji="0" lang="en-CA" sz="2800" b="1" i="0" u="none" strike="noStrike" kern="0" cap="none" spc="0" normalizeH="0" baseline="0" noProof="0" dirty="0">
                <a:ln>
                  <a:noFill/>
                </a:ln>
                <a:solidFill>
                  <a:srgbClr val="451C6A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itchFamily="34" charset="0"/>
              </a:rPr>
              <a:t>participants will be able to:</a:t>
            </a:r>
          </a:p>
        </p:txBody>
      </p:sp>
    </p:spTree>
    <p:extLst>
      <p:ext uri="{BB962C8B-B14F-4D97-AF65-F5344CB8AC3E}">
        <p14:creationId xmlns:p14="http://schemas.microsoft.com/office/powerpoint/2010/main" val="315340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-5569" y="6403225"/>
            <a:ext cx="9162797" cy="454774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-5569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5" name="Picture 54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52298" y="48416"/>
            <a:ext cx="84394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Evolocumab Cardiovascular Outcomes Trial: Study Population</a:t>
            </a:r>
          </a:p>
        </p:txBody>
      </p:sp>
      <p:sp>
        <p:nvSpPr>
          <p:cNvPr id="57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5" y="6359484"/>
            <a:ext cx="8726037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br>
              <a:rPr lang="en-CA" sz="9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</a:br>
            <a:r>
              <a:rPr lang="en-CA" sz="900" dirty="0" err="1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Sabatine</a:t>
            </a:r>
            <a:r>
              <a:rPr lang="en-CA" sz="9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 MS, et al . N </a:t>
            </a:r>
            <a:r>
              <a:rPr lang="en-CA" sz="900" dirty="0" err="1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Engl</a:t>
            </a:r>
            <a:r>
              <a:rPr lang="en-CA" sz="9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 J Med 2017; 376:1713-1722</a:t>
            </a:r>
          </a:p>
          <a:p>
            <a:pPr lvl="0"/>
            <a:endParaRPr lang="da-DK" sz="900" dirty="0">
              <a:solidFill>
                <a:srgbClr val="FFFFFF"/>
              </a:solidFill>
              <a:latin typeface="Arial Narrow" pitchFamily="34" charset="0"/>
              <a:cs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01DC2A9-7B2A-4D1E-B115-A3E2E2B30512}"/>
              </a:ext>
            </a:extLst>
          </p:cNvPr>
          <p:cNvSpPr/>
          <p:nvPr/>
        </p:nvSpPr>
        <p:spPr>
          <a:xfrm>
            <a:off x="352298" y="2062716"/>
            <a:ext cx="2966484" cy="2732567"/>
          </a:xfrm>
          <a:prstGeom prst="rect">
            <a:avLst/>
          </a:prstGeom>
          <a:solidFill>
            <a:srgbClr val="451C6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latin typeface="Arial Narrow" panose="020B0606020202030204" pitchFamily="34" charset="0"/>
              </a:rPr>
              <a:t>Screening</a:t>
            </a:r>
          </a:p>
          <a:p>
            <a:pPr algn="ctr"/>
            <a:r>
              <a:rPr lang="en-CA" sz="1400" b="1" dirty="0">
                <a:latin typeface="Arial Narrow" panose="020B0606020202030204" pitchFamily="34" charset="0"/>
              </a:rPr>
              <a:t> 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CA" sz="1400" b="1" dirty="0">
                <a:latin typeface="Arial Narrow" panose="020B0606020202030204" pitchFamily="34" charset="0"/>
              </a:rPr>
              <a:t>A</a:t>
            </a:r>
            <a:r>
              <a:rPr lang="en-US" sz="1400" b="1" dirty="0" err="1">
                <a:latin typeface="Arial Narrow" panose="020B0606020202030204" pitchFamily="34" charset="0"/>
              </a:rPr>
              <a:t>ge</a:t>
            </a:r>
            <a:r>
              <a:rPr lang="en-US" sz="1400" b="1" dirty="0">
                <a:latin typeface="Arial Narrow" panose="020B0606020202030204" pitchFamily="34" charset="0"/>
              </a:rPr>
              <a:t> 40-85 years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CA" sz="1400" b="1" dirty="0">
                <a:latin typeface="Arial Narrow" panose="020B0606020202030204" pitchFamily="34" charset="0"/>
              </a:rPr>
              <a:t>M</a:t>
            </a:r>
            <a:r>
              <a:rPr lang="en-US" sz="1400" b="1" dirty="0">
                <a:latin typeface="Arial Narrow" panose="020B0606020202030204" pitchFamily="34" charset="0"/>
              </a:rPr>
              <a:t>I, Stroke or PAD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CA" sz="1400" b="1" dirty="0">
                <a:latin typeface="Arial Narrow" panose="020B0606020202030204" pitchFamily="34" charset="0"/>
              </a:rPr>
              <a:t>A</a:t>
            </a:r>
            <a:r>
              <a:rPr lang="en-US" sz="1400" b="1" dirty="0" err="1">
                <a:latin typeface="Arial Narrow" panose="020B0606020202030204" pitchFamily="34" charset="0"/>
              </a:rPr>
              <a:t>dditional</a:t>
            </a:r>
            <a:r>
              <a:rPr lang="en-US" sz="1400" b="1" dirty="0">
                <a:latin typeface="Arial Narrow" panose="020B0606020202030204" pitchFamily="34" charset="0"/>
              </a:rPr>
              <a:t> risk factors (one major or two minor)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CA" sz="1400" b="1" dirty="0">
                <a:latin typeface="Arial Narrow" panose="020B0606020202030204" pitchFamily="34" charset="0"/>
              </a:rPr>
              <a:t>O</a:t>
            </a:r>
            <a:r>
              <a:rPr lang="en-US" sz="1400" b="1" dirty="0" err="1">
                <a:latin typeface="Arial Narrow" panose="020B0606020202030204" pitchFamily="34" charset="0"/>
              </a:rPr>
              <a:t>ptimal</a:t>
            </a:r>
            <a:r>
              <a:rPr lang="en-US" sz="1400" b="1" dirty="0">
                <a:latin typeface="Arial Narrow" panose="020B0606020202030204" pitchFamily="34" charset="0"/>
              </a:rPr>
              <a:t> background lipid therapy (including effective dose of statin ± ezetimibe)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CA" sz="1400" b="1" dirty="0">
                <a:latin typeface="Arial Narrow" panose="020B0606020202030204" pitchFamily="34" charset="0"/>
              </a:rPr>
              <a:t>L</a:t>
            </a:r>
            <a:r>
              <a:rPr lang="en-US" sz="1400" b="1" dirty="0">
                <a:latin typeface="Arial Narrow" panose="020B0606020202030204" pitchFamily="34" charset="0"/>
              </a:rPr>
              <a:t>DL-C ≥ 1.81 mmol/L or non HDL-C ≥ 2.59 mmol/L</a:t>
            </a:r>
            <a:endParaRPr lang="en-CA" sz="1400" b="1" dirty="0">
              <a:latin typeface="Arial Narrow" panose="020B06060202020302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7E9A41E-0958-4DF4-91DB-391969A06E5C}"/>
              </a:ext>
            </a:extLst>
          </p:cNvPr>
          <p:cNvCxnSpPr>
            <a:stCxn id="58" idx="3"/>
          </p:cNvCxnSpPr>
          <p:nvPr/>
        </p:nvCxnSpPr>
        <p:spPr>
          <a:xfrm flipV="1">
            <a:off x="3318782" y="3428999"/>
            <a:ext cx="365760" cy="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11E361C7-CDBE-4D19-90FD-3FFDCF4EA6BE}"/>
              </a:ext>
            </a:extLst>
          </p:cNvPr>
          <p:cNvSpPr/>
          <p:nvPr/>
        </p:nvSpPr>
        <p:spPr>
          <a:xfrm>
            <a:off x="3684542" y="2062715"/>
            <a:ext cx="451523" cy="2732567"/>
          </a:xfrm>
          <a:prstGeom prst="rect">
            <a:avLst/>
          </a:prstGeom>
          <a:solidFill>
            <a:srgbClr val="0422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CA" sz="1400" b="1" dirty="0">
                <a:latin typeface="Arial Narrow" panose="020B0606020202030204" pitchFamily="34" charset="0"/>
              </a:rPr>
              <a:t>Randomization 1:1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3384873-B309-409B-8C71-770FA2AB7EBD}"/>
              </a:ext>
            </a:extLst>
          </p:cNvPr>
          <p:cNvCxnSpPr>
            <a:stCxn id="60" idx="3"/>
          </p:cNvCxnSpPr>
          <p:nvPr/>
        </p:nvCxnSpPr>
        <p:spPr>
          <a:xfrm>
            <a:off x="4136065" y="3428999"/>
            <a:ext cx="27432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B62E0E-C7B3-45A8-B705-22C3AD995143}"/>
              </a:ext>
            </a:extLst>
          </p:cNvPr>
          <p:cNvCxnSpPr>
            <a:cxnSpLocks/>
          </p:cNvCxnSpPr>
          <p:nvPr/>
        </p:nvCxnSpPr>
        <p:spPr>
          <a:xfrm rot="5400000">
            <a:off x="3724585" y="3436443"/>
            <a:ext cx="13716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AF3039E-7384-40B2-A56D-9EFB74EDEC8D}"/>
              </a:ext>
            </a:extLst>
          </p:cNvPr>
          <p:cNvCxnSpPr/>
          <p:nvPr/>
        </p:nvCxnSpPr>
        <p:spPr>
          <a:xfrm flipV="1">
            <a:off x="4398018" y="4117428"/>
            <a:ext cx="365760" cy="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732ACC9-DC5F-4012-B1D5-380AADF7E6A7}"/>
              </a:ext>
            </a:extLst>
          </p:cNvPr>
          <p:cNvCxnSpPr/>
          <p:nvPr/>
        </p:nvCxnSpPr>
        <p:spPr>
          <a:xfrm flipV="1">
            <a:off x="4410385" y="2760059"/>
            <a:ext cx="365760" cy="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A2633070-0F7B-4978-B53A-EEA6552C1C41}"/>
              </a:ext>
            </a:extLst>
          </p:cNvPr>
          <p:cNvSpPr/>
          <p:nvPr/>
        </p:nvSpPr>
        <p:spPr>
          <a:xfrm>
            <a:off x="4785044" y="2062715"/>
            <a:ext cx="2966484" cy="1280160"/>
          </a:xfrm>
          <a:prstGeom prst="rect">
            <a:avLst/>
          </a:prstGeom>
          <a:solidFill>
            <a:srgbClr val="D0C9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solidFill>
                  <a:srgbClr val="451C6A"/>
                </a:solidFill>
                <a:latin typeface="Arial Narrow" panose="020B0606020202030204" pitchFamily="34" charset="0"/>
              </a:rPr>
              <a:t>Evolocumab SC</a:t>
            </a:r>
          </a:p>
          <a:p>
            <a:pPr algn="ctr"/>
            <a:r>
              <a:rPr lang="en-CA" sz="1400" b="1" dirty="0">
                <a:solidFill>
                  <a:srgbClr val="451C6A"/>
                </a:solidFill>
                <a:latin typeface="Arial Narrow" panose="020B0606020202030204" pitchFamily="34" charset="0"/>
              </a:rPr>
              <a:t>140 mg Q2W or 420 mg QM</a:t>
            </a:r>
          </a:p>
          <a:p>
            <a:pPr algn="ctr"/>
            <a:r>
              <a:rPr lang="en-CA" sz="1400" b="1" dirty="0">
                <a:solidFill>
                  <a:srgbClr val="451C6A"/>
                </a:solidFill>
                <a:latin typeface="Arial Narrow" panose="020B0606020202030204" pitchFamily="34" charset="0"/>
              </a:rPr>
              <a:t>(per subject preference)</a:t>
            </a:r>
          </a:p>
          <a:p>
            <a:pPr algn="ctr"/>
            <a:r>
              <a:rPr lang="en-CA" sz="1400" b="1" dirty="0">
                <a:solidFill>
                  <a:srgbClr val="451C6A"/>
                </a:solidFill>
                <a:latin typeface="Arial Narrow" panose="020B0606020202030204" pitchFamily="34" charset="0"/>
              </a:rPr>
              <a:t>n ~ 13,750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7238EF2-9E61-4CC2-B4F5-BCBAB3287355}"/>
              </a:ext>
            </a:extLst>
          </p:cNvPr>
          <p:cNvSpPr/>
          <p:nvPr/>
        </p:nvSpPr>
        <p:spPr>
          <a:xfrm>
            <a:off x="4776145" y="3589070"/>
            <a:ext cx="2966484" cy="12801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latin typeface="Arial Narrow" panose="020B0606020202030204" pitchFamily="34" charset="0"/>
              </a:rPr>
              <a:t>Placebo SC</a:t>
            </a:r>
          </a:p>
          <a:p>
            <a:pPr algn="ctr"/>
            <a:r>
              <a:rPr lang="en-CA" sz="1400" b="1" dirty="0">
                <a:latin typeface="Arial Narrow" panose="020B0606020202030204" pitchFamily="34" charset="0"/>
              </a:rPr>
              <a:t>Q2W or QM</a:t>
            </a:r>
          </a:p>
          <a:p>
            <a:pPr algn="ctr"/>
            <a:r>
              <a:rPr lang="en-CA" sz="1400" b="1" dirty="0">
                <a:latin typeface="Arial Narrow" panose="020B0606020202030204" pitchFamily="34" charset="0"/>
              </a:rPr>
              <a:t>(per subject preference)</a:t>
            </a:r>
          </a:p>
          <a:p>
            <a:pPr algn="ctr"/>
            <a:r>
              <a:rPr lang="en-CA" sz="1400" b="1" dirty="0">
                <a:latin typeface="Arial Narrow" panose="020B0606020202030204" pitchFamily="34" charset="0"/>
              </a:rPr>
              <a:t>n ~ 13,750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6FCE2DD-D611-4358-8B88-4BF537E3FE78}"/>
              </a:ext>
            </a:extLst>
          </p:cNvPr>
          <p:cNvCxnSpPr/>
          <p:nvPr/>
        </p:nvCxnSpPr>
        <p:spPr>
          <a:xfrm>
            <a:off x="7740895" y="2727605"/>
            <a:ext cx="27432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D3B97F0-9D50-4989-B4DB-FB64902E6BAA}"/>
              </a:ext>
            </a:extLst>
          </p:cNvPr>
          <p:cNvCxnSpPr>
            <a:cxnSpLocks/>
          </p:cNvCxnSpPr>
          <p:nvPr/>
        </p:nvCxnSpPr>
        <p:spPr>
          <a:xfrm>
            <a:off x="7740895" y="4091202"/>
            <a:ext cx="27432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1DE02F1-8EC2-4165-9E55-A9725F3BA8B9}"/>
              </a:ext>
            </a:extLst>
          </p:cNvPr>
          <p:cNvCxnSpPr>
            <a:cxnSpLocks/>
          </p:cNvCxnSpPr>
          <p:nvPr/>
        </p:nvCxnSpPr>
        <p:spPr>
          <a:xfrm rot="5400000">
            <a:off x="7322327" y="3406317"/>
            <a:ext cx="13716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AA62A67-9FA6-432B-B735-985494D9DF2B}"/>
              </a:ext>
            </a:extLst>
          </p:cNvPr>
          <p:cNvCxnSpPr/>
          <p:nvPr/>
        </p:nvCxnSpPr>
        <p:spPr>
          <a:xfrm flipV="1">
            <a:off x="8020894" y="3406317"/>
            <a:ext cx="182880" cy="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1BE722F-DF2E-411D-8042-2F9CEC977581}"/>
              </a:ext>
            </a:extLst>
          </p:cNvPr>
          <p:cNvSpPr/>
          <p:nvPr/>
        </p:nvSpPr>
        <p:spPr>
          <a:xfrm>
            <a:off x="8204843" y="2070159"/>
            <a:ext cx="451523" cy="2732567"/>
          </a:xfrm>
          <a:prstGeom prst="rect">
            <a:avLst/>
          </a:prstGeom>
          <a:solidFill>
            <a:srgbClr val="0422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CA" sz="1400" b="1" dirty="0">
                <a:latin typeface="Arial Narrow" panose="020B0606020202030204" pitchFamily="34" charset="0"/>
              </a:rPr>
              <a:t>End of Study (EOS)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EEA48AA-03F3-410C-98E2-A999FD6DF728}"/>
              </a:ext>
            </a:extLst>
          </p:cNvPr>
          <p:cNvCxnSpPr/>
          <p:nvPr/>
        </p:nvCxnSpPr>
        <p:spPr>
          <a:xfrm>
            <a:off x="354405" y="5101848"/>
            <a:ext cx="438912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FD22B86-91B9-4DF5-845A-F35FF4F50106}"/>
              </a:ext>
            </a:extLst>
          </p:cNvPr>
          <p:cNvCxnSpPr/>
          <p:nvPr/>
        </p:nvCxnSpPr>
        <p:spPr>
          <a:xfrm>
            <a:off x="4780046" y="5101848"/>
            <a:ext cx="2286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2E38DFE-4FAC-4FA9-AFED-471231A6F455}"/>
              </a:ext>
            </a:extLst>
          </p:cNvPr>
          <p:cNvCxnSpPr/>
          <p:nvPr/>
        </p:nvCxnSpPr>
        <p:spPr>
          <a:xfrm>
            <a:off x="7099005" y="5101848"/>
            <a:ext cx="155448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83EE5C6-0073-49B8-9906-68F296E7FC60}"/>
              </a:ext>
            </a:extLst>
          </p:cNvPr>
          <p:cNvSpPr txBox="1"/>
          <p:nvPr/>
        </p:nvSpPr>
        <p:spPr>
          <a:xfrm>
            <a:off x="257308" y="5147916"/>
            <a:ext cx="4389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Maximum approximately 15 weeks 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CACBDA6-28BD-40AF-9EC9-D2645327171E}"/>
              </a:ext>
            </a:extLst>
          </p:cNvPr>
          <p:cNvSpPr txBox="1"/>
          <p:nvPr/>
        </p:nvSpPr>
        <p:spPr>
          <a:xfrm>
            <a:off x="4520255" y="5130786"/>
            <a:ext cx="4572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D1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FDB1169-401E-4A73-A5D6-2EBF09A47D41}"/>
              </a:ext>
            </a:extLst>
          </p:cNvPr>
          <p:cNvSpPr txBox="1"/>
          <p:nvPr/>
        </p:nvSpPr>
        <p:spPr>
          <a:xfrm>
            <a:off x="5032930" y="5130786"/>
            <a:ext cx="4572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W4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2881AAA-2389-414D-8559-2A3E3F02DB1D}"/>
              </a:ext>
            </a:extLst>
          </p:cNvPr>
          <p:cNvSpPr txBox="1"/>
          <p:nvPr/>
        </p:nvSpPr>
        <p:spPr>
          <a:xfrm>
            <a:off x="5758267" y="5130786"/>
            <a:ext cx="54864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W12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FBFCE04-8940-4C59-950E-4ADFFD00D97A}"/>
              </a:ext>
            </a:extLst>
          </p:cNvPr>
          <p:cNvSpPr txBox="1"/>
          <p:nvPr/>
        </p:nvSpPr>
        <p:spPr>
          <a:xfrm>
            <a:off x="6596304" y="5130786"/>
            <a:ext cx="54864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W24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C4FF187-7812-45DD-BD63-E4CD72A4F53C}"/>
              </a:ext>
            </a:extLst>
          </p:cNvPr>
          <p:cNvSpPr txBox="1"/>
          <p:nvPr/>
        </p:nvSpPr>
        <p:spPr>
          <a:xfrm>
            <a:off x="7338642" y="5130786"/>
            <a:ext cx="7956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Q24W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B130C5C-BC8D-4FF6-B904-015492584B22}"/>
              </a:ext>
            </a:extLst>
          </p:cNvPr>
          <p:cNvSpPr txBox="1"/>
          <p:nvPr/>
        </p:nvSpPr>
        <p:spPr>
          <a:xfrm>
            <a:off x="8145177" y="5130786"/>
            <a:ext cx="79565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Number of key 2</a:t>
            </a:r>
            <a:r>
              <a:rPr lang="en-CA" sz="1200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○ </a:t>
            </a:r>
          </a:p>
          <a:p>
            <a:pPr algn="ctr"/>
            <a:r>
              <a:rPr lang="en-CA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endpoints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83" name="Content Placeholder 3">
            <a:extLst>
              <a:ext uri="{FF2B5EF4-FFF2-40B4-BE49-F238E27FC236}">
                <a16:creationId xmlns:a16="http://schemas.microsoft.com/office/drawing/2014/main" id="{7E4BCA96-4285-47AE-9F04-5634FD3AF2FD}"/>
              </a:ext>
            </a:extLst>
          </p:cNvPr>
          <p:cNvSpPr txBox="1">
            <a:spLocks/>
          </p:cNvSpPr>
          <p:nvPr/>
        </p:nvSpPr>
        <p:spPr>
          <a:xfrm>
            <a:off x="219984" y="5396429"/>
            <a:ext cx="8892480" cy="1008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ts val="18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buNone/>
            </a:pPr>
            <a:r>
              <a:rPr lang="en-US" sz="1400" b="1" dirty="0">
                <a:solidFill>
                  <a:srgbClr val="000000"/>
                </a:solidFill>
                <a:latin typeface="Arial Narrow"/>
                <a:cs typeface="Arial Narrow"/>
              </a:rPr>
              <a:t>Background lipid-lowering therapy</a:t>
            </a:r>
          </a:p>
          <a:p>
            <a:pPr marL="285750" indent="-285750" fontAlgn="base">
              <a:spcBef>
                <a:spcPts val="600"/>
              </a:spcBef>
              <a:spcAft>
                <a:spcPct val="0"/>
              </a:spcAft>
              <a:buClr>
                <a:srgbClr val="6B4487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Arial Narrow"/>
                <a:cs typeface="Arial Narrow"/>
              </a:rPr>
              <a:t>Patients must be on an optimized lipid-lowering regimen (moderate to high intensity statin +/- ezetimibe)</a:t>
            </a:r>
          </a:p>
          <a:p>
            <a:pPr marL="285750" indent="-285750" fontAlgn="base">
              <a:spcBef>
                <a:spcPts val="600"/>
              </a:spcBef>
              <a:spcAft>
                <a:spcPct val="0"/>
              </a:spcAft>
              <a:buClr>
                <a:srgbClr val="6B4487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Arial Narrow"/>
                <a:cs typeface="Arial Narrow"/>
              </a:rPr>
              <a:t>In general, patients are not to change open-label background lipid-lowering therapies after randomization</a:t>
            </a: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EF75024F-D4A2-43D4-BCC5-256C9E93300B}"/>
              </a:ext>
            </a:extLst>
          </p:cNvPr>
          <p:cNvSpPr txBox="1">
            <a:spLocks/>
          </p:cNvSpPr>
          <p:nvPr/>
        </p:nvSpPr>
        <p:spPr>
          <a:xfrm>
            <a:off x="412568" y="1373867"/>
            <a:ext cx="8119872" cy="830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FOURIER: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6B4487"/>
                </a:solidFill>
                <a:effectLst/>
                <a:uLnTx/>
                <a:uFillTx/>
                <a:latin typeface="Arial Narrow"/>
                <a:ea typeface="+mn-ea"/>
              </a:rPr>
              <a:t>F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urther cardiovascular </a:t>
            </a:r>
            <a:r>
              <a:rPr kumimoji="0" lang="en-GB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B4487"/>
                </a:solidFill>
                <a:effectLst/>
                <a:uLnTx/>
                <a:uFillTx/>
                <a:latin typeface="Arial Narrow"/>
                <a:ea typeface="+mn-ea"/>
              </a:rPr>
              <a:t>OU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tcomes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6B4487"/>
                </a:solidFill>
                <a:effectLst/>
                <a:uLnTx/>
                <a:uFillTx/>
                <a:latin typeface="Arial Narrow"/>
                <a:ea typeface="+mn-ea"/>
              </a:rPr>
              <a:t>R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esearch with PCSK9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A5C7E"/>
                </a:solidFill>
                <a:effectLst/>
                <a:uLnTx/>
                <a:uFillTx/>
                <a:latin typeface="Arial Narrow"/>
                <a:ea typeface="+mn-ea"/>
              </a:rPr>
              <a:t>I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nhibition in subjects with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6B4487"/>
                </a:solidFill>
                <a:effectLst/>
                <a:uLnTx/>
                <a:uFillTx/>
                <a:latin typeface="Arial Narrow"/>
                <a:ea typeface="+mn-ea"/>
              </a:rPr>
              <a:t>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levated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6B4487"/>
                </a:solidFill>
                <a:effectLst/>
                <a:uLnTx/>
                <a:uFillTx/>
                <a:latin typeface="Arial Narrow"/>
                <a:ea typeface="+mn-ea"/>
              </a:rPr>
              <a:t>R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isk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6776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5569" y="0"/>
            <a:ext cx="9162797" cy="1177453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42899" y="243931"/>
            <a:ext cx="84394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FOURIER: Diabetes at Baseline</a:t>
            </a:r>
            <a:endParaRPr kumimoji="0" lang="en-CA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5" y="6487080"/>
            <a:ext cx="87260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CA" sz="900" dirty="0" err="1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Sabatine</a:t>
            </a:r>
            <a:r>
              <a:rPr lang="en-CA" sz="9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 MS et al;  Lancet Diabetes Endocrinol. 2017 Dec;5(12):941-950.</a:t>
            </a:r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id="{966000D7-B903-4107-8DCE-66F5DF77A7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8733887"/>
              </p:ext>
            </p:extLst>
          </p:nvPr>
        </p:nvGraphicFramePr>
        <p:xfrm>
          <a:off x="342899" y="1524090"/>
          <a:ext cx="8831764" cy="4668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15A01C29-B170-43D3-8F9B-9BBFE0B33D79}"/>
              </a:ext>
            </a:extLst>
          </p:cNvPr>
          <p:cNvSpPr txBox="1"/>
          <p:nvPr/>
        </p:nvSpPr>
        <p:spPr>
          <a:xfrm>
            <a:off x="3864429" y="3977920"/>
            <a:ext cx="1946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latin typeface="Arial Narrow" pitchFamily="34" charset="0"/>
              </a:rPr>
              <a:t>Median duration 5.7 y (IQR 1.9-11.9)</a:t>
            </a:r>
          </a:p>
          <a:p>
            <a:pPr algn="ctr">
              <a:defRPr/>
            </a:pPr>
            <a:endParaRPr lang="en-US" sz="1600" b="1" kern="0" dirty="0">
              <a:solidFill>
                <a:sysClr val="windowText" lastClr="000000"/>
              </a:solidFill>
              <a:latin typeface="Arial Narrow" pitchFamily="34" charset="0"/>
            </a:endParaRPr>
          </a:p>
          <a:p>
            <a:pPr algn="ctr"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latin typeface="Arial Narrow" pitchFamily="34" charset="0"/>
              </a:rPr>
              <a:t>25% taking insulin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F574D88-3EF0-4E9F-8BCE-2AC23BC62A06}"/>
              </a:ext>
            </a:extLst>
          </p:cNvPr>
          <p:cNvSpPr txBox="1"/>
          <p:nvPr/>
        </p:nvSpPr>
        <p:spPr>
          <a:xfrm>
            <a:off x="6028460" y="1903809"/>
            <a:ext cx="1973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latin typeface="Arial Narrow" panose="020B0606020202030204" pitchFamily="34" charset="0"/>
              </a:rPr>
              <a:t>Diagnosis of diabetes:</a:t>
            </a:r>
          </a:p>
        </p:txBody>
      </p:sp>
    </p:spTree>
    <p:extLst>
      <p:ext uri="{BB962C8B-B14F-4D97-AF65-F5344CB8AC3E}">
        <p14:creationId xmlns:p14="http://schemas.microsoft.com/office/powerpoint/2010/main" val="3348823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569" y="0"/>
            <a:ext cx="9162797" cy="1177453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42899" y="243931"/>
            <a:ext cx="84394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FOURIER: LDL-C Reduction with Evolocumab</a:t>
            </a:r>
            <a:endParaRPr kumimoji="0" lang="en-CA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5" y="6487080"/>
            <a:ext cx="87260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CA" sz="900" dirty="0" err="1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Sabatine</a:t>
            </a:r>
            <a:r>
              <a:rPr lang="en-CA" sz="9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 MS et al;  Lancet Diabetes Endocrinol. 2017 Dec;5(12):941-950.</a:t>
            </a:r>
          </a:p>
        </p:txBody>
      </p:sp>
      <p:pic>
        <p:nvPicPr>
          <p:cNvPr id="12" name="Picture 11" descr="chart-redraw2.png">
            <a:extLst>
              <a:ext uri="{FF2B5EF4-FFF2-40B4-BE49-F238E27FC236}">
                <a16:creationId xmlns:a16="http://schemas.microsoft.com/office/drawing/2014/main" id="{40293ABB-62B6-4C3A-B9FA-B86CB5F74C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3" y="1382813"/>
            <a:ext cx="8974667" cy="460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71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569" y="0"/>
            <a:ext cx="9162797" cy="1177453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11866" y="20642"/>
            <a:ext cx="91627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FOURIER: </a:t>
            </a:r>
          </a:p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Effect of Evolocumab on Primary Endpoint</a:t>
            </a:r>
            <a:endParaRPr kumimoji="0" lang="en-CA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85" y="6456600"/>
            <a:ext cx="87260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CA" sz="900" dirty="0" err="1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Sabatine</a:t>
            </a:r>
            <a:r>
              <a:rPr lang="en-CA" sz="9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 MS et al;  Lancet Diabetes Endocrinol. 2017 Dec;5(12):941-950.</a:t>
            </a:r>
          </a:p>
        </p:txBody>
      </p:sp>
      <p:pic>
        <p:nvPicPr>
          <p:cNvPr id="12" name="Picture 11" descr="chart-redraw4.png">
            <a:extLst>
              <a:ext uri="{FF2B5EF4-FFF2-40B4-BE49-F238E27FC236}">
                <a16:creationId xmlns:a16="http://schemas.microsoft.com/office/drawing/2014/main" id="{63EF3292-DF81-4081-A975-5AB2CCC09E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154"/>
            <a:ext cx="9144000" cy="432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20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569" y="0"/>
            <a:ext cx="9162797" cy="1177453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11866" y="20642"/>
            <a:ext cx="91627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FOURIER: </a:t>
            </a:r>
          </a:p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Effect of Evolocumab on Key Secondary Endpoint</a:t>
            </a:r>
            <a:endParaRPr kumimoji="0" lang="en-CA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5" y="6487080"/>
            <a:ext cx="87260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CA" sz="900" dirty="0" err="1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Sabatine</a:t>
            </a:r>
            <a:r>
              <a:rPr lang="en-CA" sz="9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 MS et al;  Lancet Diabetes Endocrinol. 2017 Dec;5(12):941-950.</a:t>
            </a:r>
          </a:p>
        </p:txBody>
      </p:sp>
      <p:pic>
        <p:nvPicPr>
          <p:cNvPr id="12" name="Picture 11" descr="chart-redraw.5png">
            <a:extLst>
              <a:ext uri="{FF2B5EF4-FFF2-40B4-BE49-F238E27FC236}">
                <a16:creationId xmlns:a16="http://schemas.microsoft.com/office/drawing/2014/main" id="{F87527C4-BF93-438B-9795-B90AA6E383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" y="1625912"/>
            <a:ext cx="9035617" cy="42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59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569" y="0"/>
            <a:ext cx="9162797" cy="1177453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11866" y="339624"/>
            <a:ext cx="91627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FOURIER: New-Onset Diabetes</a:t>
            </a: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5" y="6487080"/>
            <a:ext cx="87260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CA" sz="900" dirty="0" err="1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Sabatine</a:t>
            </a:r>
            <a:r>
              <a:rPr lang="en-CA" sz="9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 MS et al;  Lancet Diabetes Endocrinol. 2017 Dec;5(12):941-950.</a:t>
            </a:r>
          </a:p>
        </p:txBody>
      </p:sp>
      <p:pic>
        <p:nvPicPr>
          <p:cNvPr id="12" name="Picture 11" descr="chart-redraw-8.png">
            <a:extLst>
              <a:ext uri="{FF2B5EF4-FFF2-40B4-BE49-F238E27FC236}">
                <a16:creationId xmlns:a16="http://schemas.microsoft.com/office/drawing/2014/main" id="{D63EE6A5-A3EE-4C45-B7C9-0A692834CF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3827"/>
            <a:ext cx="9144000" cy="460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81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dirty="0">
              <a:solidFill>
                <a:schemeClr val="bg1"/>
              </a:solidFill>
              <a:latin typeface="Arial Narrow" panose="020B0606020202030204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569" y="0"/>
            <a:ext cx="9162797" cy="1177453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0" y="-20130"/>
            <a:ext cx="91627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GLAGOV: Primary Endpoint</a:t>
            </a:r>
          </a:p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Nominal Change in PAV from Baseline to Week 78</a:t>
            </a: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5" y="6487080"/>
            <a:ext cx="87260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CA" sz="9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Nicholls SJ, et al. JAMA. 2016;316(22):2373-2384. doi:10.1001/jama.2016.16951</a:t>
            </a:r>
          </a:p>
        </p:txBody>
      </p:sp>
      <p:pic>
        <p:nvPicPr>
          <p:cNvPr id="12" name="Picture 11" descr="chart-redraw7.png">
            <a:extLst>
              <a:ext uri="{FF2B5EF4-FFF2-40B4-BE49-F238E27FC236}">
                <a16:creationId xmlns:a16="http://schemas.microsoft.com/office/drawing/2014/main" id="{B4ECB1E4-4E85-4405-9A8D-4FE27B4B54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4" y="1354667"/>
            <a:ext cx="8956216" cy="504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58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dirty="0">
              <a:solidFill>
                <a:schemeClr val="bg1"/>
              </a:solidFill>
              <a:latin typeface="Arial Narrow" panose="020B0606020202030204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569" y="0"/>
            <a:ext cx="9162797" cy="1177453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0" y="43668"/>
            <a:ext cx="916279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GLAGOV: </a:t>
            </a:r>
          </a:p>
          <a:p>
            <a:pPr lvl="0" algn="ctr" defTabSz="342991">
              <a:defRPr/>
            </a:pPr>
            <a:r>
              <a:rPr lang="en-CA" sz="3200" b="1" dirty="0">
                <a:solidFill>
                  <a:prstClr val="white"/>
                </a:solidFill>
                <a:latin typeface="Arial Narrow" panose="020B0606020202030204" pitchFamily="34" charset="0"/>
              </a:rPr>
              <a:t>Interaction: Selected Prespecified Subgroups (PAV)</a:t>
            </a: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596" y="6457352"/>
            <a:ext cx="87260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CA" sz="9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Nicholls SJ, et al. JAMA. 2016;316(22):2373-2384. doi:10.1001/jama.2016.16951</a:t>
            </a:r>
          </a:p>
        </p:txBody>
      </p:sp>
      <p:pic>
        <p:nvPicPr>
          <p:cNvPr id="12" name="Picture 11" descr="chart-redraw.6.png">
            <a:extLst>
              <a:ext uri="{FF2B5EF4-FFF2-40B4-BE49-F238E27FC236}">
                <a16:creationId xmlns:a16="http://schemas.microsoft.com/office/drawing/2014/main" id="{FE90281B-DA37-44FE-BD3D-8CAF76A25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14" y="1214709"/>
            <a:ext cx="8329083" cy="505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97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5569" y="0"/>
            <a:ext cx="9162797" cy="1177453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-18798" y="254436"/>
            <a:ext cx="91627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Placeholder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87268-C50B-4473-B2E4-25BB2CF22D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41" y="1593704"/>
            <a:ext cx="4178223" cy="50098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CF6696-FD6B-4976-96C8-C7E0D58E52A2}"/>
              </a:ext>
            </a:extLst>
          </p:cNvPr>
          <p:cNvSpPr txBox="1"/>
          <p:nvPr/>
        </p:nvSpPr>
        <p:spPr>
          <a:xfrm>
            <a:off x="4562600" y="2193787"/>
            <a:ext cx="44895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b="1" dirty="0">
                <a:latin typeface="Arial Narrow" panose="020B0606020202030204" pitchFamily="34" charset="0"/>
              </a:rPr>
              <a:t>Pending Results of the Diabetes sub-group analyses </a:t>
            </a:r>
          </a:p>
          <a:p>
            <a:pPr algn="ctr"/>
            <a:r>
              <a:rPr lang="en-CA" sz="3600" b="1" dirty="0">
                <a:latin typeface="Arial Narrow" panose="020B0606020202030204" pitchFamily="34" charset="0"/>
              </a:rPr>
              <a:t>ODYSSEY Outcomes – Anticipated June 2018 </a:t>
            </a:r>
            <a:endParaRPr lang="en-US" sz="36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579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bg1"/>
                </a:solidFill>
                <a:latin typeface="Arial Narrow" panose="020B0606020202030204" pitchFamily="34" charset="0"/>
                <a:ea typeface="Verdana" pitchFamily="34" charset="0"/>
                <a:cs typeface="Verdana" pitchFamily="34" charset="0"/>
              </a:rPr>
              <a:t>       Anderson and al., Can Journal of </a:t>
            </a:r>
            <a:r>
              <a:rPr lang="en-US" sz="900" dirty="0" err="1">
                <a:solidFill>
                  <a:schemeClr val="bg1"/>
                </a:solidFill>
                <a:latin typeface="Arial Narrow" panose="020B0606020202030204" pitchFamily="34" charset="0"/>
                <a:ea typeface="Verdana" pitchFamily="34" charset="0"/>
                <a:cs typeface="Verdana" pitchFamily="34" charset="0"/>
              </a:rPr>
              <a:t>Cardiol</a:t>
            </a:r>
            <a:r>
              <a:rPr lang="en-US" sz="900" dirty="0">
                <a:solidFill>
                  <a:schemeClr val="bg1"/>
                </a:solidFill>
                <a:latin typeface="Arial Narrow" panose="020B0606020202030204" pitchFamily="34" charset="0"/>
                <a:ea typeface="Verdana" pitchFamily="34" charset="0"/>
                <a:cs typeface="Verdana" pitchFamily="34" charset="0"/>
              </a:rPr>
              <a:t>, 32 (11); 1263-82.</a:t>
            </a:r>
          </a:p>
        </p:txBody>
      </p:sp>
      <p:sp>
        <p:nvSpPr>
          <p:cNvPr id="34" name="Rectangle 33"/>
          <p:cNvSpPr/>
          <p:nvPr/>
        </p:nvSpPr>
        <p:spPr>
          <a:xfrm>
            <a:off x="-5569" y="0"/>
            <a:ext cx="9162797" cy="1177453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8" name="Right Arrow 30">
            <a:extLst>
              <a:ext uri="{FF2B5EF4-FFF2-40B4-BE49-F238E27FC236}">
                <a16:creationId xmlns:a16="http://schemas.microsoft.com/office/drawing/2014/main" id="{4188C590-6AD3-4EF7-893E-AF30F0025639}"/>
              </a:ext>
            </a:extLst>
          </p:cNvPr>
          <p:cNvSpPr/>
          <p:nvPr/>
        </p:nvSpPr>
        <p:spPr>
          <a:xfrm rot="5400000">
            <a:off x="7166207" y="4096941"/>
            <a:ext cx="575360" cy="526646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CA" sz="1350" kern="0">
              <a:solidFill>
                <a:prstClr val="white"/>
              </a:solidFill>
              <a:latin typeface="Arial Narrow" panose="020B0606020202030204" pitchFamily="34" charset="0"/>
            </a:endParaRPr>
          </a:p>
        </p:txBody>
      </p:sp>
      <p:sp>
        <p:nvSpPr>
          <p:cNvPr id="79" name="Right Arrow 30">
            <a:extLst>
              <a:ext uri="{FF2B5EF4-FFF2-40B4-BE49-F238E27FC236}">
                <a16:creationId xmlns:a16="http://schemas.microsoft.com/office/drawing/2014/main" id="{A8D71134-CD7F-4A7B-A144-0E35A0111674}"/>
              </a:ext>
            </a:extLst>
          </p:cNvPr>
          <p:cNvSpPr/>
          <p:nvPr/>
        </p:nvSpPr>
        <p:spPr>
          <a:xfrm rot="5400000">
            <a:off x="3031322" y="4114870"/>
            <a:ext cx="575360" cy="52664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CA" sz="1350" kern="0">
              <a:solidFill>
                <a:prstClr val="white"/>
              </a:solidFill>
              <a:latin typeface="Arial Narrow" panose="020B0606020202030204" pitchFamily="34" charset="0"/>
            </a:endParaRPr>
          </a:p>
        </p:txBody>
      </p:sp>
      <p:sp>
        <p:nvSpPr>
          <p:cNvPr id="76" name="Right Arrow 30">
            <a:extLst>
              <a:ext uri="{FF2B5EF4-FFF2-40B4-BE49-F238E27FC236}">
                <a16:creationId xmlns:a16="http://schemas.microsoft.com/office/drawing/2014/main" id="{24FB339F-FA9E-4384-A993-A8717A8923C7}"/>
              </a:ext>
            </a:extLst>
          </p:cNvPr>
          <p:cNvSpPr/>
          <p:nvPr/>
        </p:nvSpPr>
        <p:spPr>
          <a:xfrm rot="5400000">
            <a:off x="7166207" y="3369088"/>
            <a:ext cx="575360" cy="526646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CA" sz="1350" kern="0">
              <a:solidFill>
                <a:prstClr val="white"/>
              </a:solidFill>
              <a:latin typeface="Arial Narrow" panose="020B0606020202030204" pitchFamily="34" charset="0"/>
            </a:endParaRPr>
          </a:p>
        </p:txBody>
      </p:sp>
      <p:sp>
        <p:nvSpPr>
          <p:cNvPr id="60" name="Right Arrow 30">
            <a:extLst>
              <a:ext uri="{FF2B5EF4-FFF2-40B4-BE49-F238E27FC236}">
                <a16:creationId xmlns:a16="http://schemas.microsoft.com/office/drawing/2014/main" id="{E3F5E3DD-856F-4A1B-A2A9-D59605908763}"/>
              </a:ext>
            </a:extLst>
          </p:cNvPr>
          <p:cNvSpPr/>
          <p:nvPr/>
        </p:nvSpPr>
        <p:spPr>
          <a:xfrm rot="5400000">
            <a:off x="3010054" y="3387017"/>
            <a:ext cx="575360" cy="52664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CA" sz="1350" kern="0">
              <a:solidFill>
                <a:prstClr val="white"/>
              </a:solidFill>
              <a:latin typeface="Arial Narrow" panose="020B0606020202030204" pitchFamily="34" charset="0"/>
            </a:endParaRPr>
          </a:p>
        </p:txBody>
      </p:sp>
      <p:sp>
        <p:nvSpPr>
          <p:cNvPr id="75" name="Arrow: Down 74">
            <a:extLst>
              <a:ext uri="{FF2B5EF4-FFF2-40B4-BE49-F238E27FC236}">
                <a16:creationId xmlns:a16="http://schemas.microsoft.com/office/drawing/2014/main" id="{DD4EAC6B-9018-4AEC-AA2C-168FA8F732F7}"/>
              </a:ext>
            </a:extLst>
          </p:cNvPr>
          <p:cNvSpPr/>
          <p:nvPr/>
        </p:nvSpPr>
        <p:spPr>
          <a:xfrm>
            <a:off x="7364219" y="1630250"/>
            <a:ext cx="329609" cy="307011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-18798" y="20524"/>
            <a:ext cx="91627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2016 Canadian Guidelines for </a:t>
            </a:r>
          </a:p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Management of Dyslipidemia</a:t>
            </a:r>
            <a:endParaRPr kumimoji="0" lang="en-CA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6" name="Rounded Rectangle 6">
            <a:extLst>
              <a:ext uri="{FF2B5EF4-FFF2-40B4-BE49-F238E27FC236}">
                <a16:creationId xmlns:a16="http://schemas.microsoft.com/office/drawing/2014/main" id="{6FBCD145-F673-44B3-8CEA-4A76246F3D33}"/>
              </a:ext>
            </a:extLst>
          </p:cNvPr>
          <p:cNvSpPr/>
          <p:nvPr/>
        </p:nvSpPr>
        <p:spPr>
          <a:xfrm>
            <a:off x="97923" y="1337348"/>
            <a:ext cx="8587528" cy="288032"/>
          </a:xfrm>
          <a:prstGeom prst="roundRect">
            <a:avLst/>
          </a:prstGeom>
          <a:gradFill flip="none" rotWithShape="1">
            <a:gsLst>
              <a:gs pos="0">
                <a:srgbClr val="451C6A"/>
              </a:gs>
              <a:gs pos="100000">
                <a:srgbClr val="B492B6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defRPr/>
            </a:pPr>
            <a:r>
              <a:rPr lang="en-CA" sz="1400" b="1" kern="0" dirty="0">
                <a:solidFill>
                  <a:schemeClr val="bg1"/>
                </a:solidFill>
                <a:latin typeface="Arial Narrow" panose="020B0606020202030204" pitchFamily="34" charset="0"/>
              </a:rPr>
              <a:t>                                                         Statin-Indicated Conditions</a:t>
            </a:r>
          </a:p>
        </p:txBody>
      </p:sp>
      <p:sp>
        <p:nvSpPr>
          <p:cNvPr id="49" name="Rounded Rectangle 11">
            <a:extLst>
              <a:ext uri="{FF2B5EF4-FFF2-40B4-BE49-F238E27FC236}">
                <a16:creationId xmlns:a16="http://schemas.microsoft.com/office/drawing/2014/main" id="{D95F5E46-FF3C-44FF-8BAA-6D2A76C2FA6F}"/>
              </a:ext>
            </a:extLst>
          </p:cNvPr>
          <p:cNvSpPr/>
          <p:nvPr/>
        </p:nvSpPr>
        <p:spPr>
          <a:xfrm>
            <a:off x="88831" y="2243612"/>
            <a:ext cx="8596621" cy="287232"/>
          </a:xfrm>
          <a:prstGeom prst="roundRect">
            <a:avLst/>
          </a:prstGeom>
          <a:gradFill flip="none" rotWithShape="1">
            <a:gsLst>
              <a:gs pos="0">
                <a:srgbClr val="451C6A"/>
              </a:gs>
              <a:gs pos="100000">
                <a:srgbClr val="B492B6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/>
            <a:r>
              <a:rPr lang="en-CA" sz="1400" b="1" kern="0" dirty="0">
                <a:solidFill>
                  <a:schemeClr val="bg1"/>
                </a:solidFill>
                <a:latin typeface="Arial Narrow" panose="020B0606020202030204" pitchFamily="34" charset="0"/>
              </a:rPr>
              <a:t>Initiate Statin Treatment : Treat to Target Approach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CE27C7-1014-4A06-B83A-8793DB7C417D}"/>
              </a:ext>
            </a:extLst>
          </p:cNvPr>
          <p:cNvSpPr/>
          <p:nvPr/>
        </p:nvSpPr>
        <p:spPr>
          <a:xfrm>
            <a:off x="88831" y="2530844"/>
            <a:ext cx="8596621" cy="576864"/>
          </a:xfrm>
          <a:prstGeom prst="rect">
            <a:avLst/>
          </a:prstGeom>
          <a:solidFill>
            <a:srgbClr val="E4DCF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CA" sz="1400" kern="0" dirty="0">
              <a:solidFill>
                <a:prstClr val="white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54" name="Straight Connector 15">
            <a:extLst>
              <a:ext uri="{FF2B5EF4-FFF2-40B4-BE49-F238E27FC236}">
                <a16:creationId xmlns:a16="http://schemas.microsoft.com/office/drawing/2014/main" id="{BAAE99B4-6654-4F2D-B7B6-7E22D4E01457}"/>
              </a:ext>
            </a:extLst>
          </p:cNvPr>
          <p:cNvCxnSpPr/>
          <p:nvPr/>
        </p:nvCxnSpPr>
        <p:spPr>
          <a:xfrm>
            <a:off x="6363989" y="2535170"/>
            <a:ext cx="0" cy="576864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5" name="TextBox 16">
            <a:extLst>
              <a:ext uri="{FF2B5EF4-FFF2-40B4-BE49-F238E27FC236}">
                <a16:creationId xmlns:a16="http://schemas.microsoft.com/office/drawing/2014/main" id="{1BA2AAF8-E257-4591-B08B-DFD7416D691F}"/>
              </a:ext>
            </a:extLst>
          </p:cNvPr>
          <p:cNvSpPr txBox="1"/>
          <p:nvPr/>
        </p:nvSpPr>
        <p:spPr>
          <a:xfrm>
            <a:off x="114231" y="2566587"/>
            <a:ext cx="6192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LDL-C &lt;2.0 </a:t>
            </a:r>
            <a:r>
              <a:rPr kumimoji="0" lang="en-CA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mmol</a:t>
            </a: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/L </a:t>
            </a:r>
            <a:r>
              <a:rPr kumimoji="0" lang="en-CA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or </a:t>
            </a: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&gt;50% reduction </a:t>
            </a:r>
            <a:r>
              <a:rPr kumimoji="0" lang="en-CA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or</a:t>
            </a: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en-CA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apoB</a:t>
            </a: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&lt;0.8 g/L </a:t>
            </a:r>
            <a:r>
              <a:rPr kumimoji="0" lang="en-CA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or</a:t>
            </a: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non HDL-C &lt;2.6 </a:t>
            </a:r>
            <a:r>
              <a:rPr kumimoji="0" lang="en-CA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mmol</a:t>
            </a: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/L</a:t>
            </a:r>
          </a:p>
        </p:txBody>
      </p:sp>
      <p:sp>
        <p:nvSpPr>
          <p:cNvPr id="56" name="TextBox 17">
            <a:extLst>
              <a:ext uri="{FF2B5EF4-FFF2-40B4-BE49-F238E27FC236}">
                <a16:creationId xmlns:a16="http://schemas.microsoft.com/office/drawing/2014/main" id="{E05D8074-AEAE-4DA3-9CAE-97CF1D4943CE}"/>
              </a:ext>
            </a:extLst>
          </p:cNvPr>
          <p:cNvSpPr txBox="1"/>
          <p:nvPr/>
        </p:nvSpPr>
        <p:spPr>
          <a:xfrm>
            <a:off x="6398210" y="2674210"/>
            <a:ext cx="2224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LDL-C &gt;50% reduction</a:t>
            </a:r>
          </a:p>
        </p:txBody>
      </p:sp>
      <p:sp>
        <p:nvSpPr>
          <p:cNvPr id="57" name="Rounded Rectangle 18">
            <a:extLst>
              <a:ext uri="{FF2B5EF4-FFF2-40B4-BE49-F238E27FC236}">
                <a16:creationId xmlns:a16="http://schemas.microsoft.com/office/drawing/2014/main" id="{7A8018FC-028A-4F3E-A4BB-F8D26C901E77}"/>
              </a:ext>
            </a:extLst>
          </p:cNvPr>
          <p:cNvSpPr/>
          <p:nvPr/>
        </p:nvSpPr>
        <p:spPr>
          <a:xfrm>
            <a:off x="97923" y="3213624"/>
            <a:ext cx="8596621" cy="287232"/>
          </a:xfrm>
          <a:prstGeom prst="roundRect">
            <a:avLst/>
          </a:prstGeom>
          <a:gradFill flip="none" rotWithShape="1">
            <a:gsLst>
              <a:gs pos="0">
                <a:srgbClr val="451C6A"/>
              </a:gs>
              <a:gs pos="100000">
                <a:srgbClr val="B492B6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/>
            <a:r>
              <a:rPr lang="en-CA" sz="1400" b="1" kern="0" dirty="0">
                <a:solidFill>
                  <a:schemeClr val="bg1"/>
                </a:solidFill>
                <a:latin typeface="Arial Narrow" panose="020B0606020202030204" pitchFamily="34" charset="0"/>
              </a:rPr>
              <a:t>Target achieved on maximally tolerated dose?</a:t>
            </a:r>
          </a:p>
        </p:txBody>
      </p:sp>
      <p:sp>
        <p:nvSpPr>
          <p:cNvPr id="58" name="Rounded Rectangle 25">
            <a:extLst>
              <a:ext uri="{FF2B5EF4-FFF2-40B4-BE49-F238E27FC236}">
                <a16:creationId xmlns:a16="http://schemas.microsoft.com/office/drawing/2014/main" id="{D808B6A9-17F8-4F35-9ACC-7AE720093A91}"/>
              </a:ext>
            </a:extLst>
          </p:cNvPr>
          <p:cNvSpPr/>
          <p:nvPr/>
        </p:nvSpPr>
        <p:spPr>
          <a:xfrm>
            <a:off x="97923" y="3938020"/>
            <a:ext cx="8596621" cy="287232"/>
          </a:xfrm>
          <a:prstGeom prst="roundRect">
            <a:avLst/>
          </a:prstGeom>
          <a:gradFill flip="none" rotWithShape="1">
            <a:gsLst>
              <a:gs pos="0">
                <a:srgbClr val="451C6A"/>
              </a:gs>
              <a:gs pos="100000">
                <a:srgbClr val="B492B6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/>
            <a:r>
              <a:rPr lang="en-CA" sz="1400" b="1" kern="0" dirty="0">
                <a:solidFill>
                  <a:schemeClr val="bg1"/>
                </a:solidFill>
                <a:latin typeface="Arial Narrow" panose="020B0606020202030204" pitchFamily="34" charset="0"/>
              </a:rPr>
              <a:t>Discuss add-on therapy with patient</a:t>
            </a:r>
          </a:p>
        </p:txBody>
      </p:sp>
      <p:sp>
        <p:nvSpPr>
          <p:cNvPr id="61" name="TextBox 23">
            <a:extLst>
              <a:ext uri="{FF2B5EF4-FFF2-40B4-BE49-F238E27FC236}">
                <a16:creationId xmlns:a16="http://schemas.microsoft.com/office/drawing/2014/main" id="{82171629-5E4E-42B4-9132-6B8158BE57D8}"/>
              </a:ext>
            </a:extLst>
          </p:cNvPr>
          <p:cNvSpPr txBox="1"/>
          <p:nvPr/>
        </p:nvSpPr>
        <p:spPr>
          <a:xfrm>
            <a:off x="3034421" y="3559745"/>
            <a:ext cx="5266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5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</a:rPr>
              <a:t>NO</a:t>
            </a:r>
            <a:endParaRPr kumimoji="0" lang="en-CA" sz="11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65" name="Rounded Rectangle 38">
            <a:extLst>
              <a:ext uri="{FF2B5EF4-FFF2-40B4-BE49-F238E27FC236}">
                <a16:creationId xmlns:a16="http://schemas.microsoft.com/office/drawing/2014/main" id="{720867A7-683A-4C11-A911-09D37E662D16}"/>
              </a:ext>
            </a:extLst>
          </p:cNvPr>
          <p:cNvSpPr/>
          <p:nvPr/>
        </p:nvSpPr>
        <p:spPr>
          <a:xfrm>
            <a:off x="97923" y="4641808"/>
            <a:ext cx="8596621" cy="287232"/>
          </a:xfrm>
          <a:prstGeom prst="roundRect">
            <a:avLst/>
          </a:prstGeom>
          <a:gradFill flip="none" rotWithShape="1">
            <a:gsLst>
              <a:gs pos="0">
                <a:srgbClr val="451C6A"/>
              </a:gs>
              <a:gs pos="100000">
                <a:srgbClr val="B492B6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/>
            <a:r>
              <a:rPr lang="en-CA" sz="1400" b="1" kern="0" dirty="0">
                <a:solidFill>
                  <a:schemeClr val="bg1"/>
                </a:solidFill>
                <a:latin typeface="Arial Narrow" panose="020B0606020202030204" pitchFamily="34" charset="0"/>
              </a:rPr>
              <a:t>Add-on Therapy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4ECDE0-8EFC-42F9-97F7-C32D9E7BF2A4}"/>
              </a:ext>
            </a:extLst>
          </p:cNvPr>
          <p:cNvSpPr/>
          <p:nvPr/>
        </p:nvSpPr>
        <p:spPr>
          <a:xfrm>
            <a:off x="97923" y="4926844"/>
            <a:ext cx="8596621" cy="651761"/>
          </a:xfrm>
          <a:prstGeom prst="rect">
            <a:avLst/>
          </a:prstGeom>
          <a:solidFill>
            <a:srgbClr val="E4DCF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CA" sz="1350" kern="0" dirty="0">
              <a:solidFill>
                <a:prstClr val="white"/>
              </a:solidFill>
              <a:latin typeface="Arial Narrow" panose="020B0606020202030204" pitchFamily="34" charset="0"/>
            </a:endParaRPr>
          </a:p>
        </p:txBody>
      </p:sp>
      <p:sp>
        <p:nvSpPr>
          <p:cNvPr id="67" name="TextBox 41">
            <a:extLst>
              <a:ext uri="{FF2B5EF4-FFF2-40B4-BE49-F238E27FC236}">
                <a16:creationId xmlns:a16="http://schemas.microsoft.com/office/drawing/2014/main" id="{D376BA74-9537-498F-8AFE-C200C4F380AE}"/>
              </a:ext>
            </a:extLst>
          </p:cNvPr>
          <p:cNvSpPr txBox="1"/>
          <p:nvPr/>
        </p:nvSpPr>
        <p:spPr>
          <a:xfrm>
            <a:off x="114232" y="4989818"/>
            <a:ext cx="6217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Ezetimibe as 1</a:t>
            </a:r>
            <a:r>
              <a:rPr kumimoji="0" lang="en-CA" sz="1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st</a:t>
            </a: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line (BAS as alternative)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PCSK9 inhibitors as 2</a:t>
            </a:r>
            <a:r>
              <a:rPr kumimoji="0" lang="en-CA" sz="1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nd</a:t>
            </a: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line (add on to other drugs)</a:t>
            </a:r>
          </a:p>
        </p:txBody>
      </p:sp>
      <p:sp>
        <p:nvSpPr>
          <p:cNvPr id="68" name="TextBox 42">
            <a:extLst>
              <a:ext uri="{FF2B5EF4-FFF2-40B4-BE49-F238E27FC236}">
                <a16:creationId xmlns:a16="http://schemas.microsoft.com/office/drawing/2014/main" id="{7B5B3DF8-347F-4284-9D60-6E72D7D03042}"/>
              </a:ext>
            </a:extLst>
          </p:cNvPr>
          <p:cNvSpPr txBox="1"/>
          <p:nvPr/>
        </p:nvSpPr>
        <p:spPr>
          <a:xfrm>
            <a:off x="6359762" y="4991437"/>
            <a:ext cx="2293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Ezetimibe (or BAS) or PCSK9 inhibitors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FA9DA4C-425A-4900-ABD7-A7B53EEED3C5}"/>
              </a:ext>
            </a:extLst>
          </p:cNvPr>
          <p:cNvSpPr/>
          <p:nvPr/>
        </p:nvSpPr>
        <p:spPr>
          <a:xfrm>
            <a:off x="6685314" y="1580485"/>
            <a:ext cx="17904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(genetic dyslipidemia)</a:t>
            </a:r>
          </a:p>
        </p:txBody>
      </p:sp>
      <p:sp>
        <p:nvSpPr>
          <p:cNvPr id="73" name="Rounded Rectangle 11">
            <a:extLst>
              <a:ext uri="{FF2B5EF4-FFF2-40B4-BE49-F238E27FC236}">
                <a16:creationId xmlns:a16="http://schemas.microsoft.com/office/drawing/2014/main" id="{32E682DF-5A30-40DF-B617-C75B7CDE9B27}"/>
              </a:ext>
            </a:extLst>
          </p:cNvPr>
          <p:cNvSpPr/>
          <p:nvPr/>
        </p:nvSpPr>
        <p:spPr>
          <a:xfrm>
            <a:off x="101531" y="1913412"/>
            <a:ext cx="8596621" cy="287232"/>
          </a:xfrm>
          <a:prstGeom prst="roundRect">
            <a:avLst/>
          </a:prstGeom>
          <a:gradFill flip="none" rotWithShape="1">
            <a:gsLst>
              <a:gs pos="0">
                <a:srgbClr val="451C6A"/>
              </a:gs>
              <a:gs pos="100000">
                <a:srgbClr val="B492B6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/>
            <a:r>
              <a:rPr lang="en-CA" sz="1400" b="1" kern="0" dirty="0">
                <a:solidFill>
                  <a:schemeClr val="bg1"/>
                </a:solidFill>
                <a:latin typeface="Arial Narrow" panose="020B0606020202030204" pitchFamily="34" charset="0"/>
              </a:rPr>
              <a:t>Discuss behavioral modifications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B5B1A43-00A5-40BA-8230-E69B8AD4AD18}"/>
              </a:ext>
            </a:extLst>
          </p:cNvPr>
          <p:cNvSpPr/>
          <p:nvPr/>
        </p:nvSpPr>
        <p:spPr>
          <a:xfrm>
            <a:off x="108556" y="5594868"/>
            <a:ext cx="8596621" cy="651761"/>
          </a:xfrm>
          <a:prstGeom prst="rect">
            <a:avLst/>
          </a:prstGeom>
          <a:gradFill flip="none" rotWithShape="1">
            <a:gsLst>
              <a:gs pos="0">
                <a:srgbClr val="002060">
                  <a:tint val="66000"/>
                  <a:satMod val="160000"/>
                </a:srgbClr>
              </a:gs>
              <a:gs pos="50000">
                <a:srgbClr val="002060">
                  <a:tint val="44500"/>
                  <a:satMod val="160000"/>
                </a:srgbClr>
              </a:gs>
              <a:gs pos="100000">
                <a:srgbClr val="002060">
                  <a:tint val="23500"/>
                  <a:satMod val="160000"/>
                </a:srgbClr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CA" sz="1400" b="1" u="sng" kern="0" dirty="0">
                <a:solidFill>
                  <a:srgbClr val="000000"/>
                </a:solidFill>
                <a:latin typeface="Arial Narrow" panose="020B0606020202030204" pitchFamily="34" charset="0"/>
              </a:rPr>
              <a:t>LDL-C</a:t>
            </a:r>
            <a:r>
              <a:rPr lang="en-CA" sz="1400" b="1" u="sng" kern="0" dirty="0">
                <a:solidFill>
                  <a:srgbClr val="000000"/>
                </a:solidFill>
                <a:latin typeface="Arial Narrow" panose="020B0606020202030204" pitchFamily="34" charset="0"/>
                <a:cs typeface="Arial"/>
              </a:rPr>
              <a:t>&lt;15-20% away from target</a:t>
            </a:r>
            <a:r>
              <a:rPr lang="en-CA" sz="1400" b="1" kern="0" dirty="0">
                <a:solidFill>
                  <a:srgbClr val="000000"/>
                </a:solidFill>
                <a:latin typeface="Arial Narrow" panose="020B0606020202030204" pitchFamily="34" charset="0"/>
                <a:cs typeface="Arial"/>
              </a:rPr>
              <a:t>: addition of </a:t>
            </a:r>
            <a:r>
              <a:rPr lang="en-CA" sz="1400" b="1" kern="0" dirty="0" err="1">
                <a:solidFill>
                  <a:srgbClr val="000000"/>
                </a:solidFill>
                <a:latin typeface="Arial Narrow" panose="020B0606020202030204" pitchFamily="34" charset="0"/>
                <a:cs typeface="Arial"/>
              </a:rPr>
              <a:t>ezetimibe</a:t>
            </a:r>
            <a:r>
              <a:rPr lang="en-CA" sz="1400" b="1" kern="0" dirty="0">
                <a:solidFill>
                  <a:srgbClr val="000000"/>
                </a:solidFill>
                <a:latin typeface="Arial Narrow" panose="020B0606020202030204" pitchFamily="34" charset="0"/>
                <a:cs typeface="Arial"/>
              </a:rPr>
              <a:t> is likely to achieve target</a:t>
            </a:r>
          </a:p>
          <a:p>
            <a:pPr algn="ctr" defTabSz="685800">
              <a:defRPr/>
            </a:pPr>
            <a:r>
              <a:rPr lang="en-CA" sz="1400" b="1" u="sng" kern="0" dirty="0">
                <a:solidFill>
                  <a:srgbClr val="000000"/>
                </a:solidFill>
                <a:latin typeface="Arial Narrow" panose="020B0606020202030204" pitchFamily="34" charset="0"/>
              </a:rPr>
              <a:t>LDL-C</a:t>
            </a:r>
            <a:r>
              <a:rPr lang="en-CA" sz="1400" b="1" u="sng" kern="0" dirty="0">
                <a:solidFill>
                  <a:srgbClr val="000000"/>
                </a:solidFill>
                <a:latin typeface="Arial Narrow" panose="020B0606020202030204" pitchFamily="34" charset="0"/>
                <a:cs typeface="Arial"/>
              </a:rPr>
              <a:t>&gt; 20% away from target: </a:t>
            </a:r>
            <a:r>
              <a:rPr lang="en-CA" sz="1400" b="1" kern="0" dirty="0">
                <a:solidFill>
                  <a:srgbClr val="000000"/>
                </a:solidFill>
                <a:latin typeface="Arial Narrow" panose="020B0606020202030204" pitchFamily="34" charset="0"/>
                <a:cs typeface="Arial"/>
              </a:rPr>
              <a:t>no add-on drug other than a PCSK9 inhibitor is likely to achieve target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B7E7F5E-AE63-41DE-9E1D-253B5491E7B3}"/>
              </a:ext>
            </a:extLst>
          </p:cNvPr>
          <p:cNvSpPr/>
          <p:nvPr/>
        </p:nvSpPr>
        <p:spPr>
          <a:xfrm>
            <a:off x="3119475" y="1615070"/>
            <a:ext cx="329609" cy="307011"/>
          </a:xfrm>
          <a:prstGeom prst="downArrow">
            <a:avLst>
              <a:gd name="adj1" fmla="val 50000"/>
              <a:gd name="adj2" fmla="val 5692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23">
            <a:extLst>
              <a:ext uri="{FF2B5EF4-FFF2-40B4-BE49-F238E27FC236}">
                <a16:creationId xmlns:a16="http://schemas.microsoft.com/office/drawing/2014/main" id="{3AF2B9A5-5134-4C09-874F-5FC95AEE43EB}"/>
              </a:ext>
            </a:extLst>
          </p:cNvPr>
          <p:cNvSpPr txBox="1"/>
          <p:nvPr/>
        </p:nvSpPr>
        <p:spPr>
          <a:xfrm>
            <a:off x="7190564" y="3564546"/>
            <a:ext cx="5266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NO</a:t>
            </a:r>
            <a:endParaRPr kumimoji="0" lang="en-CA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80" name="TextBox 23">
            <a:extLst>
              <a:ext uri="{FF2B5EF4-FFF2-40B4-BE49-F238E27FC236}">
                <a16:creationId xmlns:a16="http://schemas.microsoft.com/office/drawing/2014/main" id="{AAF48732-EA64-4FDB-B97B-FE340EF45538}"/>
              </a:ext>
            </a:extLst>
          </p:cNvPr>
          <p:cNvSpPr txBox="1"/>
          <p:nvPr/>
        </p:nvSpPr>
        <p:spPr>
          <a:xfrm>
            <a:off x="3055685" y="4224987"/>
            <a:ext cx="526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</a:rPr>
              <a:t>ADD 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800" b="1" kern="0" dirty="0">
                <a:solidFill>
                  <a:schemeClr val="bg1"/>
                </a:solidFill>
                <a:latin typeface="Arial Narrow" panose="020B0606020202030204" pitchFamily="34" charset="0"/>
              </a:rPr>
              <a:t>ON </a:t>
            </a:r>
            <a:endParaRPr kumimoji="0" lang="en-CA" sz="9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82" name="TextBox 23">
            <a:extLst>
              <a:ext uri="{FF2B5EF4-FFF2-40B4-BE49-F238E27FC236}">
                <a16:creationId xmlns:a16="http://schemas.microsoft.com/office/drawing/2014/main" id="{B3F5AA21-FC32-40E0-A82A-9DFD748353AA}"/>
              </a:ext>
            </a:extLst>
          </p:cNvPr>
          <p:cNvSpPr txBox="1"/>
          <p:nvPr/>
        </p:nvSpPr>
        <p:spPr>
          <a:xfrm>
            <a:off x="7190564" y="4229543"/>
            <a:ext cx="526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ADD 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800" b="1" kern="0" dirty="0">
                <a:latin typeface="Arial Narrow" panose="020B0606020202030204" pitchFamily="34" charset="0"/>
              </a:rPr>
              <a:t>ON </a:t>
            </a:r>
            <a:endParaRPr kumimoji="0" lang="en-CA" sz="9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cxnSp>
        <p:nvCxnSpPr>
          <p:cNvPr id="83" name="Straight Connector 15">
            <a:extLst>
              <a:ext uri="{FF2B5EF4-FFF2-40B4-BE49-F238E27FC236}">
                <a16:creationId xmlns:a16="http://schemas.microsoft.com/office/drawing/2014/main" id="{F596DB12-D767-4323-9934-25B26C44D9EA}"/>
              </a:ext>
            </a:extLst>
          </p:cNvPr>
          <p:cNvCxnSpPr/>
          <p:nvPr/>
        </p:nvCxnSpPr>
        <p:spPr>
          <a:xfrm>
            <a:off x="6332144" y="4918407"/>
            <a:ext cx="0" cy="64008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A63C9D82-A291-4BA7-8763-DB06E4DAE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5416" y="6446566"/>
            <a:ext cx="56884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chemeClr val="bg1"/>
                </a:solidFill>
                <a:latin typeface="Arial Narrow" panose="020B0606020202030204" pitchFamily="34" charset="0"/>
                <a:ea typeface="Verdana" pitchFamily="34" charset="0"/>
                <a:cs typeface="Verdana" pitchFamily="34" charset="0"/>
              </a:rPr>
              <a:t>Apo, </a:t>
            </a:r>
            <a:r>
              <a:rPr lang="en-US" altLang="en-US" sz="800" dirty="0" err="1">
                <a:solidFill>
                  <a:schemeClr val="bg1"/>
                </a:solidFill>
                <a:latin typeface="Arial Narrow" panose="020B0606020202030204" pitchFamily="34" charset="0"/>
                <a:ea typeface="Verdana" pitchFamily="34" charset="0"/>
                <a:cs typeface="Verdana" pitchFamily="34" charset="0"/>
              </a:rPr>
              <a:t>apolipoprotein</a:t>
            </a:r>
            <a:r>
              <a:rPr lang="en-US" altLang="en-US" sz="800" dirty="0">
                <a:solidFill>
                  <a:schemeClr val="bg1"/>
                </a:solidFill>
                <a:latin typeface="Arial Narrow" panose="020B0606020202030204" pitchFamily="34" charset="0"/>
                <a:ea typeface="Verdana" pitchFamily="34" charset="0"/>
                <a:cs typeface="Verdana" pitchFamily="34" charset="0"/>
              </a:rPr>
              <a:t>; BAS, bile acid </a:t>
            </a:r>
            <a:r>
              <a:rPr lang="en-US" altLang="en-US" sz="800" dirty="0" err="1">
                <a:solidFill>
                  <a:schemeClr val="bg1"/>
                </a:solidFill>
                <a:latin typeface="Arial Narrow" panose="020B0606020202030204" pitchFamily="34" charset="0"/>
                <a:ea typeface="Verdana" pitchFamily="34" charset="0"/>
                <a:cs typeface="Verdana" pitchFamily="34" charset="0"/>
              </a:rPr>
              <a:t>sequestrant</a:t>
            </a:r>
            <a:r>
              <a:rPr lang="en-US" altLang="en-US" sz="800" dirty="0">
                <a:solidFill>
                  <a:schemeClr val="bg1"/>
                </a:solidFill>
                <a:latin typeface="Arial Narrow" panose="020B0606020202030204" pitchFamily="34" charset="0"/>
                <a:ea typeface="Verdana" pitchFamily="34" charset="0"/>
                <a:cs typeface="Verdana" pitchFamily="34" charset="0"/>
              </a:rPr>
              <a:t>; LDL-C, low-density lipoprotein cholesterol; non-HDL-C, non-high-density lipoprotein cholesterol.</a:t>
            </a:r>
          </a:p>
        </p:txBody>
      </p:sp>
    </p:spTree>
    <p:extLst>
      <p:ext uri="{BB962C8B-B14F-4D97-AF65-F5344CB8AC3E}">
        <p14:creationId xmlns:p14="http://schemas.microsoft.com/office/powerpoint/2010/main" val="86044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76" grpId="0" animBg="1"/>
      <p:bldP spid="60" grpId="0" animBg="1"/>
      <p:bldP spid="49" grpId="0" animBg="1"/>
      <p:bldP spid="52" grpId="0" animBg="1"/>
      <p:bldP spid="55" grpId="0"/>
      <p:bldP spid="56" grpId="0"/>
      <p:bldP spid="57" grpId="0" animBg="1"/>
      <p:bldP spid="58" grpId="0" animBg="1"/>
      <p:bldP spid="61" grpId="0"/>
      <p:bldP spid="65" grpId="0" animBg="1"/>
      <p:bldP spid="66" grpId="0" animBg="1"/>
      <p:bldP spid="67" grpId="0"/>
      <p:bldP spid="68" grpId="0"/>
      <p:bldP spid="73" grpId="0" animBg="1"/>
      <p:bldP spid="74" grpId="0" animBg="1"/>
      <p:bldP spid="77" grpId="0"/>
      <p:bldP spid="80" grpId="0"/>
      <p:bldP spid="8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BECAD01-70DA-4DCE-9444-FD41051B053D}"/>
              </a:ext>
            </a:extLst>
          </p:cNvPr>
          <p:cNvSpPr/>
          <p:nvPr/>
        </p:nvSpPr>
        <p:spPr>
          <a:xfrm>
            <a:off x="-8967" y="6427697"/>
            <a:ext cx="9152965" cy="431907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C630CEB-3771-4CCB-A7E4-C4BC913ED6B9}"/>
              </a:ext>
            </a:extLst>
          </p:cNvPr>
          <p:cNvSpPr/>
          <p:nvPr/>
        </p:nvSpPr>
        <p:spPr>
          <a:xfrm>
            <a:off x="-8965" y="0"/>
            <a:ext cx="9157648" cy="1156537"/>
          </a:xfrm>
          <a:custGeom>
            <a:avLst/>
            <a:gdLst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44000 w 9144000"/>
              <a:gd name="connsiteY2" fmla="*/ 750627 h 750627"/>
              <a:gd name="connsiteX3" fmla="*/ 0 w 9144000"/>
              <a:gd name="connsiteY3" fmla="*/ 750627 h 750627"/>
              <a:gd name="connsiteX4" fmla="*/ 0 w 9144000"/>
              <a:gd name="connsiteY4" fmla="*/ 0 h 750627"/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30352 w 9144000"/>
              <a:gd name="connsiteY2" fmla="*/ 191069 h 750627"/>
              <a:gd name="connsiteX3" fmla="*/ 9144000 w 9144000"/>
              <a:gd name="connsiteY3" fmla="*/ 750627 h 750627"/>
              <a:gd name="connsiteX4" fmla="*/ 0 w 9144000"/>
              <a:gd name="connsiteY4" fmla="*/ 750627 h 750627"/>
              <a:gd name="connsiteX5" fmla="*/ 0 w 9144000"/>
              <a:gd name="connsiteY5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13648 w 9157648"/>
              <a:gd name="connsiteY4" fmla="*/ 750627 h 750627"/>
              <a:gd name="connsiteX5" fmla="*/ 0 w 9157648"/>
              <a:gd name="connsiteY5" fmla="*/ 150125 h 750627"/>
              <a:gd name="connsiteX6" fmla="*/ 13648 w 9157648"/>
              <a:gd name="connsiteY6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6387152 w 9157648"/>
              <a:gd name="connsiteY3" fmla="*/ 750627 h 750627"/>
              <a:gd name="connsiteX4" fmla="*/ 2811439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629099 w 9157648"/>
              <a:gd name="connsiteY3" fmla="*/ 491319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583141 w 9157648"/>
              <a:gd name="connsiteY6" fmla="*/ 50496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265529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6306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739407 w 9157648"/>
              <a:gd name="connsiteY6" fmla="*/ 45097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455368 w 9157648"/>
              <a:gd name="connsiteY6" fmla="*/ 35380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04863 w 9157648"/>
              <a:gd name="connsiteY6" fmla="*/ 528209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192811 w 9157648"/>
              <a:gd name="connsiteY4" fmla="*/ 713253 h 713253"/>
              <a:gd name="connsiteX5" fmla="*/ 3050628 w 9157648"/>
              <a:gd name="connsiteY5" fmla="*/ 710762 h 713253"/>
              <a:gd name="connsiteX6" fmla="*/ 2624796 w 9157648"/>
              <a:gd name="connsiteY6" fmla="*/ 553124 h 713253"/>
              <a:gd name="connsiteX7" fmla="*/ 2455368 w 9157648"/>
              <a:gd name="connsiteY7" fmla="*/ 353801 h 713253"/>
              <a:gd name="connsiteX8" fmla="*/ 2038798 w 9157648"/>
              <a:gd name="connsiteY8" fmla="*/ 156298 h 713253"/>
              <a:gd name="connsiteX9" fmla="*/ 0 w 9157648"/>
              <a:gd name="connsiteY9" fmla="*/ 150125 h 713253"/>
              <a:gd name="connsiteX10" fmla="*/ 13648 w 9157648"/>
              <a:gd name="connsiteY10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18755 w 9157648"/>
              <a:gd name="connsiteY4" fmla="*/ 351309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3667"/>
              <a:gd name="connsiteX1" fmla="*/ 9157648 w 9157648"/>
              <a:gd name="connsiteY1" fmla="*/ 0 h 713667"/>
              <a:gd name="connsiteX2" fmla="*/ 9144000 w 9157648"/>
              <a:gd name="connsiteY2" fmla="*/ 163774 h 713667"/>
              <a:gd name="connsiteX3" fmla="*/ 7055893 w 9157648"/>
              <a:gd name="connsiteY3" fmla="*/ 163773 h 713667"/>
              <a:gd name="connsiteX4" fmla="*/ 6621247 w 9157648"/>
              <a:gd name="connsiteY4" fmla="*/ 455954 h 713667"/>
              <a:gd name="connsiteX5" fmla="*/ 6192811 w 9157648"/>
              <a:gd name="connsiteY5" fmla="*/ 713253 h 713667"/>
              <a:gd name="connsiteX6" fmla="*/ 3050628 w 9157648"/>
              <a:gd name="connsiteY6" fmla="*/ 710762 h 713667"/>
              <a:gd name="connsiteX7" fmla="*/ 2624796 w 9157648"/>
              <a:gd name="connsiteY7" fmla="*/ 553124 h 713667"/>
              <a:gd name="connsiteX8" fmla="*/ 2455368 w 9157648"/>
              <a:gd name="connsiteY8" fmla="*/ 353801 h 713667"/>
              <a:gd name="connsiteX9" fmla="*/ 2038798 w 9157648"/>
              <a:gd name="connsiteY9" fmla="*/ 156298 h 713667"/>
              <a:gd name="connsiteX10" fmla="*/ 0 w 9157648"/>
              <a:gd name="connsiteY10" fmla="*/ 150125 h 713667"/>
              <a:gd name="connsiteX11" fmla="*/ 13648 w 9157648"/>
              <a:gd name="connsiteY11" fmla="*/ 0 h 713667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55954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36197 w 9157648"/>
              <a:gd name="connsiteY4" fmla="*/ 475886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4941"/>
              <a:gd name="connsiteX1" fmla="*/ 9157648 w 9157648"/>
              <a:gd name="connsiteY1" fmla="*/ 0 h 714941"/>
              <a:gd name="connsiteX2" fmla="*/ 9144000 w 9157648"/>
              <a:gd name="connsiteY2" fmla="*/ 163774 h 714941"/>
              <a:gd name="connsiteX3" fmla="*/ 7055893 w 9157648"/>
              <a:gd name="connsiteY3" fmla="*/ 163773 h 714941"/>
              <a:gd name="connsiteX4" fmla="*/ 6621247 w 9157648"/>
              <a:gd name="connsiteY4" fmla="*/ 460937 h 714941"/>
              <a:gd name="connsiteX5" fmla="*/ 6220218 w 9157648"/>
              <a:gd name="connsiteY5" fmla="*/ 710761 h 714941"/>
              <a:gd name="connsiteX6" fmla="*/ 3050628 w 9157648"/>
              <a:gd name="connsiteY6" fmla="*/ 710762 h 714941"/>
              <a:gd name="connsiteX7" fmla="*/ 2624796 w 9157648"/>
              <a:gd name="connsiteY7" fmla="*/ 553124 h 714941"/>
              <a:gd name="connsiteX8" fmla="*/ 2455368 w 9157648"/>
              <a:gd name="connsiteY8" fmla="*/ 353801 h 714941"/>
              <a:gd name="connsiteX9" fmla="*/ 2038798 w 9157648"/>
              <a:gd name="connsiteY9" fmla="*/ 156298 h 714941"/>
              <a:gd name="connsiteX10" fmla="*/ 0 w 9157648"/>
              <a:gd name="connsiteY10" fmla="*/ 150125 h 714941"/>
              <a:gd name="connsiteX11" fmla="*/ 13648 w 9157648"/>
              <a:gd name="connsiteY11" fmla="*/ 0 h 714941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630"/>
              <a:gd name="connsiteX1" fmla="*/ 9157648 w 9157648"/>
              <a:gd name="connsiteY1" fmla="*/ 0 h 714630"/>
              <a:gd name="connsiteX2" fmla="*/ 9144000 w 9157648"/>
              <a:gd name="connsiteY2" fmla="*/ 163774 h 714630"/>
              <a:gd name="connsiteX3" fmla="*/ 7055893 w 9157648"/>
              <a:gd name="connsiteY3" fmla="*/ 163773 h 714630"/>
              <a:gd name="connsiteX4" fmla="*/ 6631214 w 9157648"/>
              <a:gd name="connsiteY4" fmla="*/ 470903 h 714630"/>
              <a:gd name="connsiteX5" fmla="*/ 6220218 w 9157648"/>
              <a:gd name="connsiteY5" fmla="*/ 710761 h 714630"/>
              <a:gd name="connsiteX6" fmla="*/ 3050628 w 9157648"/>
              <a:gd name="connsiteY6" fmla="*/ 710762 h 714630"/>
              <a:gd name="connsiteX7" fmla="*/ 2624796 w 9157648"/>
              <a:gd name="connsiteY7" fmla="*/ 553124 h 714630"/>
              <a:gd name="connsiteX8" fmla="*/ 2455368 w 9157648"/>
              <a:gd name="connsiteY8" fmla="*/ 353801 h 714630"/>
              <a:gd name="connsiteX9" fmla="*/ 2038798 w 9157648"/>
              <a:gd name="connsiteY9" fmla="*/ 156298 h 714630"/>
              <a:gd name="connsiteX10" fmla="*/ 0 w 9157648"/>
              <a:gd name="connsiteY10" fmla="*/ 150125 h 714630"/>
              <a:gd name="connsiteX11" fmla="*/ 13648 w 9157648"/>
              <a:gd name="connsiteY11" fmla="*/ 0 h 714630"/>
              <a:gd name="connsiteX0" fmla="*/ 13648 w 9157648"/>
              <a:gd name="connsiteY0" fmla="*/ 0 h 714373"/>
              <a:gd name="connsiteX1" fmla="*/ 9157648 w 9157648"/>
              <a:gd name="connsiteY1" fmla="*/ 0 h 714373"/>
              <a:gd name="connsiteX2" fmla="*/ 9144000 w 9157648"/>
              <a:gd name="connsiteY2" fmla="*/ 163774 h 714373"/>
              <a:gd name="connsiteX3" fmla="*/ 7055893 w 9157648"/>
              <a:gd name="connsiteY3" fmla="*/ 163773 h 714373"/>
              <a:gd name="connsiteX4" fmla="*/ 6626231 w 9157648"/>
              <a:gd name="connsiteY4" fmla="*/ 463428 h 714373"/>
              <a:gd name="connsiteX5" fmla="*/ 6220218 w 9157648"/>
              <a:gd name="connsiteY5" fmla="*/ 710761 h 714373"/>
              <a:gd name="connsiteX6" fmla="*/ 3050628 w 9157648"/>
              <a:gd name="connsiteY6" fmla="*/ 710762 h 714373"/>
              <a:gd name="connsiteX7" fmla="*/ 2624796 w 9157648"/>
              <a:gd name="connsiteY7" fmla="*/ 553124 h 714373"/>
              <a:gd name="connsiteX8" fmla="*/ 2455368 w 9157648"/>
              <a:gd name="connsiteY8" fmla="*/ 353801 h 714373"/>
              <a:gd name="connsiteX9" fmla="*/ 2038798 w 9157648"/>
              <a:gd name="connsiteY9" fmla="*/ 156298 h 714373"/>
              <a:gd name="connsiteX10" fmla="*/ 0 w 9157648"/>
              <a:gd name="connsiteY10" fmla="*/ 150125 h 714373"/>
              <a:gd name="connsiteX11" fmla="*/ 13648 w 9157648"/>
              <a:gd name="connsiteY11" fmla="*/ 0 h 71437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8584"/>
              <a:gd name="connsiteX1" fmla="*/ 9157648 w 9157648"/>
              <a:gd name="connsiteY1" fmla="*/ 0 h 718584"/>
              <a:gd name="connsiteX2" fmla="*/ 9144000 w 9157648"/>
              <a:gd name="connsiteY2" fmla="*/ 163774 h 718584"/>
              <a:gd name="connsiteX3" fmla="*/ 7055893 w 9157648"/>
              <a:gd name="connsiteY3" fmla="*/ 163773 h 718584"/>
              <a:gd name="connsiteX4" fmla="*/ 6626231 w 9157648"/>
              <a:gd name="connsiteY4" fmla="*/ 463428 h 718584"/>
              <a:gd name="connsiteX5" fmla="*/ 6220218 w 9157648"/>
              <a:gd name="connsiteY5" fmla="*/ 710761 h 718584"/>
              <a:gd name="connsiteX6" fmla="*/ 3050628 w 9157648"/>
              <a:gd name="connsiteY6" fmla="*/ 710762 h 718584"/>
              <a:gd name="connsiteX7" fmla="*/ 2624796 w 9157648"/>
              <a:gd name="connsiteY7" fmla="*/ 553124 h 718584"/>
              <a:gd name="connsiteX8" fmla="*/ 2455368 w 9157648"/>
              <a:gd name="connsiteY8" fmla="*/ 353801 h 718584"/>
              <a:gd name="connsiteX9" fmla="*/ 2038798 w 9157648"/>
              <a:gd name="connsiteY9" fmla="*/ 156298 h 718584"/>
              <a:gd name="connsiteX10" fmla="*/ 0 w 9157648"/>
              <a:gd name="connsiteY10" fmla="*/ 150125 h 718584"/>
              <a:gd name="connsiteX11" fmla="*/ 13648 w 9157648"/>
              <a:gd name="connsiteY11" fmla="*/ 0 h 718584"/>
              <a:gd name="connsiteX0" fmla="*/ 13648 w 9157648"/>
              <a:gd name="connsiteY0" fmla="*/ 0 h 716243"/>
              <a:gd name="connsiteX1" fmla="*/ 9157648 w 9157648"/>
              <a:gd name="connsiteY1" fmla="*/ 0 h 716243"/>
              <a:gd name="connsiteX2" fmla="*/ 9144000 w 9157648"/>
              <a:gd name="connsiteY2" fmla="*/ 163774 h 716243"/>
              <a:gd name="connsiteX3" fmla="*/ 7055893 w 9157648"/>
              <a:gd name="connsiteY3" fmla="*/ 163773 h 716243"/>
              <a:gd name="connsiteX4" fmla="*/ 6626231 w 9157648"/>
              <a:gd name="connsiteY4" fmla="*/ 463428 h 716243"/>
              <a:gd name="connsiteX5" fmla="*/ 6220218 w 9157648"/>
              <a:gd name="connsiteY5" fmla="*/ 710761 h 716243"/>
              <a:gd name="connsiteX6" fmla="*/ 3050628 w 9157648"/>
              <a:gd name="connsiteY6" fmla="*/ 710762 h 716243"/>
              <a:gd name="connsiteX7" fmla="*/ 2624796 w 9157648"/>
              <a:gd name="connsiteY7" fmla="*/ 553124 h 716243"/>
              <a:gd name="connsiteX8" fmla="*/ 2455368 w 9157648"/>
              <a:gd name="connsiteY8" fmla="*/ 353801 h 716243"/>
              <a:gd name="connsiteX9" fmla="*/ 2038798 w 9157648"/>
              <a:gd name="connsiteY9" fmla="*/ 156298 h 716243"/>
              <a:gd name="connsiteX10" fmla="*/ 0 w 9157648"/>
              <a:gd name="connsiteY10" fmla="*/ 150125 h 716243"/>
              <a:gd name="connsiteX11" fmla="*/ 13648 w 9157648"/>
              <a:gd name="connsiteY11" fmla="*/ 0 h 71624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996"/>
              <a:gd name="connsiteX1" fmla="*/ 9157648 w 9157648"/>
              <a:gd name="connsiteY1" fmla="*/ 0 h 714996"/>
              <a:gd name="connsiteX2" fmla="*/ 9144000 w 9157648"/>
              <a:gd name="connsiteY2" fmla="*/ 163774 h 714996"/>
              <a:gd name="connsiteX3" fmla="*/ 7055893 w 9157648"/>
              <a:gd name="connsiteY3" fmla="*/ 163773 h 714996"/>
              <a:gd name="connsiteX4" fmla="*/ 6626231 w 9157648"/>
              <a:gd name="connsiteY4" fmla="*/ 463428 h 714996"/>
              <a:gd name="connsiteX5" fmla="*/ 6220218 w 9157648"/>
              <a:gd name="connsiteY5" fmla="*/ 710761 h 714996"/>
              <a:gd name="connsiteX6" fmla="*/ 3050628 w 9157648"/>
              <a:gd name="connsiteY6" fmla="*/ 710762 h 714996"/>
              <a:gd name="connsiteX7" fmla="*/ 2624796 w 9157648"/>
              <a:gd name="connsiteY7" fmla="*/ 553124 h 714996"/>
              <a:gd name="connsiteX8" fmla="*/ 2455368 w 9157648"/>
              <a:gd name="connsiteY8" fmla="*/ 353801 h 714996"/>
              <a:gd name="connsiteX9" fmla="*/ 2038798 w 9157648"/>
              <a:gd name="connsiteY9" fmla="*/ 156298 h 714996"/>
              <a:gd name="connsiteX10" fmla="*/ 0 w 9157648"/>
              <a:gd name="connsiteY10" fmla="*/ 150125 h 714996"/>
              <a:gd name="connsiteX11" fmla="*/ 13648 w 9157648"/>
              <a:gd name="connsiteY11" fmla="*/ 0 h 714996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55893 w 9157648"/>
              <a:gd name="connsiteY3" fmla="*/ 163773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3632"/>
              <a:gd name="connsiteX1" fmla="*/ 9157648 w 9157648"/>
              <a:gd name="connsiteY1" fmla="*/ 0 h 713632"/>
              <a:gd name="connsiteX2" fmla="*/ 9144000 w 9157648"/>
              <a:gd name="connsiteY2" fmla="*/ 163774 h 713632"/>
              <a:gd name="connsiteX3" fmla="*/ 7023503 w 9157648"/>
              <a:gd name="connsiteY3" fmla="*/ 153807 h 713632"/>
              <a:gd name="connsiteX4" fmla="*/ 6626231 w 9157648"/>
              <a:gd name="connsiteY4" fmla="*/ 463428 h 713632"/>
              <a:gd name="connsiteX5" fmla="*/ 6220218 w 9157648"/>
              <a:gd name="connsiteY5" fmla="*/ 710761 h 713632"/>
              <a:gd name="connsiteX6" fmla="*/ 3050628 w 9157648"/>
              <a:gd name="connsiteY6" fmla="*/ 710762 h 713632"/>
              <a:gd name="connsiteX7" fmla="*/ 2624796 w 9157648"/>
              <a:gd name="connsiteY7" fmla="*/ 553124 h 713632"/>
              <a:gd name="connsiteX8" fmla="*/ 2455368 w 9157648"/>
              <a:gd name="connsiteY8" fmla="*/ 353801 h 713632"/>
              <a:gd name="connsiteX9" fmla="*/ 2038798 w 9157648"/>
              <a:gd name="connsiteY9" fmla="*/ 156298 h 713632"/>
              <a:gd name="connsiteX10" fmla="*/ 0 w 9157648"/>
              <a:gd name="connsiteY10" fmla="*/ 150125 h 713632"/>
              <a:gd name="connsiteX11" fmla="*/ 13648 w 9157648"/>
              <a:gd name="connsiteY11" fmla="*/ 0 h 713632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8791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6300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1317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57648" h="713221">
                <a:moveTo>
                  <a:pt x="13648" y="0"/>
                </a:moveTo>
                <a:lnTo>
                  <a:pt x="9157648" y="0"/>
                </a:lnTo>
                <a:cubicBezTo>
                  <a:pt x="9157251" y="52930"/>
                  <a:pt x="9156855" y="98387"/>
                  <a:pt x="9156458" y="151317"/>
                </a:cubicBezTo>
                <a:lnTo>
                  <a:pt x="7023503" y="153807"/>
                </a:lnTo>
                <a:cubicBezTo>
                  <a:pt x="6861751" y="130250"/>
                  <a:pt x="6695331" y="391781"/>
                  <a:pt x="6626231" y="463428"/>
                </a:cubicBezTo>
                <a:cubicBezTo>
                  <a:pt x="6430061" y="669620"/>
                  <a:pt x="6478545" y="710649"/>
                  <a:pt x="6220218" y="710761"/>
                </a:cubicBezTo>
                <a:lnTo>
                  <a:pt x="3050628" y="710762"/>
                </a:lnTo>
                <a:cubicBezTo>
                  <a:pt x="2686843" y="726016"/>
                  <a:pt x="2761380" y="669924"/>
                  <a:pt x="2624796" y="553124"/>
                </a:cubicBezTo>
                <a:cubicBezTo>
                  <a:pt x="2565452" y="481174"/>
                  <a:pt x="2507355" y="410803"/>
                  <a:pt x="2455368" y="353801"/>
                </a:cubicBezTo>
                <a:cubicBezTo>
                  <a:pt x="2266797" y="184151"/>
                  <a:pt x="2343381" y="159098"/>
                  <a:pt x="2038798" y="156298"/>
                </a:cubicBezTo>
                <a:lnTo>
                  <a:pt x="0" y="150125"/>
                </a:lnTo>
                <a:lnTo>
                  <a:pt x="13648" y="0"/>
                </a:lnTo>
                <a:close/>
              </a:path>
            </a:pathLst>
          </a:custGeom>
          <a:solidFill>
            <a:srgbClr val="451C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</a:rPr>
              <a:t>Case 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</a:rPr>
              <a:t>Follow Up Diabetes Visit</a:t>
            </a:r>
          </a:p>
        </p:txBody>
      </p:sp>
      <p:pic>
        <p:nvPicPr>
          <p:cNvPr id="90" name="Picture 2" descr="C:\Users\goldinl.CTU\AppData\Local\Microsoft\Windows\Temporary Internet Files\Content.Outlook\OQUTX7GM\CHRC logo_HEARTicon (2).jpg">
            <a:extLst>
              <a:ext uri="{FF2B5EF4-FFF2-40B4-BE49-F238E27FC236}">
                <a16:creationId xmlns:a16="http://schemas.microsoft.com/office/drawing/2014/main" id="{DBC02BB8-1834-413B-88D4-797705FBD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DFC"/>
              </a:clrFrom>
              <a:clrTo>
                <a:srgbClr val="FFFDFC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727" y="6490451"/>
            <a:ext cx="263937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wearing a white shirt&#10;&#10;Description generated with very high confidence">
            <a:extLst>
              <a:ext uri="{FF2B5EF4-FFF2-40B4-BE49-F238E27FC236}">
                <a16:creationId xmlns:a16="http://schemas.microsoft.com/office/drawing/2014/main" id="{6683A0F7-3792-4887-AAFE-92482029B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2" y="1699443"/>
            <a:ext cx="2758148" cy="47282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1912BF-59B5-4DA6-9294-818DD7192470}"/>
              </a:ext>
            </a:extLst>
          </p:cNvPr>
          <p:cNvSpPr txBox="1"/>
          <p:nvPr/>
        </p:nvSpPr>
        <p:spPr>
          <a:xfrm>
            <a:off x="1318949" y="1449598"/>
            <a:ext cx="27611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Mark</a:t>
            </a:r>
          </a:p>
          <a:p>
            <a:pPr algn="ctr"/>
            <a:r>
              <a:rPr lang="en-C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63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years old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C00265-C7A4-431E-9D92-F18BFF5AA3B7}"/>
              </a:ext>
            </a:extLst>
          </p:cNvPr>
          <p:cNvSpPr/>
          <p:nvPr/>
        </p:nvSpPr>
        <p:spPr>
          <a:xfrm>
            <a:off x="3741593" y="1500261"/>
            <a:ext cx="5214071" cy="446884"/>
          </a:xfrm>
          <a:prstGeom prst="rect">
            <a:avLst/>
          </a:prstGeom>
          <a:solidFill>
            <a:srgbClr val="451C6A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b="1" dirty="0">
                <a:solidFill>
                  <a:schemeClr val="tx1"/>
                </a:solidFill>
                <a:latin typeface="Arial Narrow" panose="020B0606020202030204" pitchFamily="34" charset="0"/>
              </a:rPr>
              <a:t>Mark’s History</a:t>
            </a:r>
            <a:endParaRPr lang="en-US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153D0D32-87B7-4414-9FDD-021E0BE24C98}"/>
              </a:ext>
            </a:extLst>
          </p:cNvPr>
          <p:cNvSpPr/>
          <p:nvPr/>
        </p:nvSpPr>
        <p:spPr>
          <a:xfrm>
            <a:off x="4024737" y="1948404"/>
            <a:ext cx="1069910" cy="1063012"/>
          </a:xfrm>
          <a:custGeom>
            <a:avLst/>
            <a:gdLst>
              <a:gd name="connsiteX0" fmla="*/ 0 w 1465388"/>
              <a:gd name="connsiteY0" fmla="*/ 0 h 1465388"/>
              <a:gd name="connsiteX1" fmla="*/ 1465388 w 1465388"/>
              <a:gd name="connsiteY1" fmla="*/ 0 h 1465388"/>
              <a:gd name="connsiteX2" fmla="*/ 1465388 w 1465388"/>
              <a:gd name="connsiteY2" fmla="*/ 1465388 h 1465388"/>
              <a:gd name="connsiteX3" fmla="*/ 0 w 1465388"/>
              <a:gd name="connsiteY3" fmla="*/ 1465388 h 1465388"/>
              <a:gd name="connsiteX4" fmla="*/ 0 w 1465388"/>
              <a:gd name="connsiteY4" fmla="*/ 0 h 1465388"/>
              <a:gd name="connsiteX0" fmla="*/ 314916 w 1925576"/>
              <a:gd name="connsiteY0" fmla="*/ 342901 h 1914384"/>
              <a:gd name="connsiteX1" fmla="*/ 1695482 w 1925576"/>
              <a:gd name="connsiteY1" fmla="*/ 224498 h 1914384"/>
              <a:gd name="connsiteX2" fmla="*/ 1695482 w 1925576"/>
              <a:gd name="connsiteY2" fmla="*/ 1689886 h 1914384"/>
              <a:gd name="connsiteX3" fmla="*/ 230094 w 1925576"/>
              <a:gd name="connsiteY3" fmla="*/ 1689886 h 1914384"/>
              <a:gd name="connsiteX4" fmla="*/ 314916 w 1925576"/>
              <a:gd name="connsiteY4" fmla="*/ 342901 h 1914384"/>
              <a:gd name="connsiteX0" fmla="*/ 314916 w 1925576"/>
              <a:gd name="connsiteY0" fmla="*/ 342901 h 1689886"/>
              <a:gd name="connsiteX1" fmla="*/ 1695482 w 1925576"/>
              <a:gd name="connsiteY1" fmla="*/ 224498 h 1689886"/>
              <a:gd name="connsiteX2" fmla="*/ 1695482 w 1925576"/>
              <a:gd name="connsiteY2" fmla="*/ 1689886 h 1689886"/>
              <a:gd name="connsiteX3" fmla="*/ 230094 w 1925576"/>
              <a:gd name="connsiteY3" fmla="*/ 1689886 h 1689886"/>
              <a:gd name="connsiteX4" fmla="*/ 314916 w 1925576"/>
              <a:gd name="connsiteY4" fmla="*/ 342901 h 1689886"/>
              <a:gd name="connsiteX0" fmla="*/ 84822 w 1695482"/>
              <a:gd name="connsiteY0" fmla="*/ 342901 h 1689886"/>
              <a:gd name="connsiteX1" fmla="*/ 1465388 w 1695482"/>
              <a:gd name="connsiteY1" fmla="*/ 224498 h 1689886"/>
              <a:gd name="connsiteX2" fmla="*/ 1465388 w 1695482"/>
              <a:gd name="connsiteY2" fmla="*/ 1689886 h 1689886"/>
              <a:gd name="connsiteX3" fmla="*/ 0 w 1695482"/>
              <a:gd name="connsiteY3" fmla="*/ 1689886 h 1689886"/>
              <a:gd name="connsiteX4" fmla="*/ 84822 w 1695482"/>
              <a:gd name="connsiteY4" fmla="*/ 342901 h 1689886"/>
              <a:gd name="connsiteX0" fmla="*/ 84822 w 1695482"/>
              <a:gd name="connsiteY0" fmla="*/ 118403 h 1465388"/>
              <a:gd name="connsiteX1" fmla="*/ 1465388 w 1695482"/>
              <a:gd name="connsiteY1" fmla="*/ 0 h 1465388"/>
              <a:gd name="connsiteX2" fmla="*/ 1465388 w 1695482"/>
              <a:gd name="connsiteY2" fmla="*/ 1465388 h 1465388"/>
              <a:gd name="connsiteX3" fmla="*/ 0 w 1695482"/>
              <a:gd name="connsiteY3" fmla="*/ 1465388 h 1465388"/>
              <a:gd name="connsiteX4" fmla="*/ 84822 w 1695482"/>
              <a:gd name="connsiteY4" fmla="*/ 118403 h 1465388"/>
              <a:gd name="connsiteX0" fmla="*/ 84822 w 1465388"/>
              <a:gd name="connsiteY0" fmla="*/ 118403 h 1465388"/>
              <a:gd name="connsiteX1" fmla="*/ 1465388 w 1465388"/>
              <a:gd name="connsiteY1" fmla="*/ 0 h 1465388"/>
              <a:gd name="connsiteX2" fmla="*/ 1465388 w 1465388"/>
              <a:gd name="connsiteY2" fmla="*/ 1465388 h 1465388"/>
              <a:gd name="connsiteX3" fmla="*/ 0 w 1465388"/>
              <a:gd name="connsiteY3" fmla="*/ 1465388 h 1465388"/>
              <a:gd name="connsiteX4" fmla="*/ 84822 w 1465388"/>
              <a:gd name="connsiteY4" fmla="*/ 118403 h 1465388"/>
              <a:gd name="connsiteX0" fmla="*/ 84822 w 1465388"/>
              <a:gd name="connsiteY0" fmla="*/ 0 h 1346985"/>
              <a:gd name="connsiteX1" fmla="*/ 1292302 w 1465388"/>
              <a:gd name="connsiteY1" fmla="*/ 8206 h 1346985"/>
              <a:gd name="connsiteX2" fmla="*/ 1465388 w 1465388"/>
              <a:gd name="connsiteY2" fmla="*/ 1346985 h 1346985"/>
              <a:gd name="connsiteX3" fmla="*/ 0 w 1465388"/>
              <a:gd name="connsiteY3" fmla="*/ 1346985 h 1346985"/>
              <a:gd name="connsiteX4" fmla="*/ 84822 w 1465388"/>
              <a:gd name="connsiteY4" fmla="*/ 0 h 1346985"/>
              <a:gd name="connsiteX0" fmla="*/ 84822 w 1441576"/>
              <a:gd name="connsiteY0" fmla="*/ 0 h 1346985"/>
              <a:gd name="connsiteX1" fmla="*/ 1292302 w 1441576"/>
              <a:gd name="connsiteY1" fmla="*/ 8206 h 1346985"/>
              <a:gd name="connsiteX2" fmla="*/ 1441576 w 1441576"/>
              <a:gd name="connsiteY2" fmla="*/ 1339728 h 1346985"/>
              <a:gd name="connsiteX3" fmla="*/ 0 w 1441576"/>
              <a:gd name="connsiteY3" fmla="*/ 1346985 h 1346985"/>
              <a:gd name="connsiteX4" fmla="*/ 84822 w 1441576"/>
              <a:gd name="connsiteY4" fmla="*/ 0 h 1346985"/>
              <a:gd name="connsiteX0" fmla="*/ 140839 w 1441576"/>
              <a:gd name="connsiteY0" fmla="*/ 0 h 1401414"/>
              <a:gd name="connsiteX1" fmla="*/ 1292302 w 1441576"/>
              <a:gd name="connsiteY1" fmla="*/ 62635 h 1401414"/>
              <a:gd name="connsiteX2" fmla="*/ 1441576 w 1441576"/>
              <a:gd name="connsiteY2" fmla="*/ 1394157 h 1401414"/>
              <a:gd name="connsiteX3" fmla="*/ 0 w 1441576"/>
              <a:gd name="connsiteY3" fmla="*/ 1401414 h 1401414"/>
              <a:gd name="connsiteX4" fmla="*/ 140839 w 1441576"/>
              <a:gd name="connsiteY4" fmla="*/ 0 h 1401414"/>
              <a:gd name="connsiteX0" fmla="*/ 140839 w 1410507"/>
              <a:gd name="connsiteY0" fmla="*/ 0 h 1401414"/>
              <a:gd name="connsiteX1" fmla="*/ 1292302 w 1410507"/>
              <a:gd name="connsiteY1" fmla="*/ 62635 h 1401414"/>
              <a:gd name="connsiteX2" fmla="*/ 1410507 w 1410507"/>
              <a:gd name="connsiteY2" fmla="*/ 1361500 h 1401414"/>
              <a:gd name="connsiteX3" fmla="*/ 0 w 1410507"/>
              <a:gd name="connsiteY3" fmla="*/ 1401414 h 1401414"/>
              <a:gd name="connsiteX4" fmla="*/ 140839 w 1410507"/>
              <a:gd name="connsiteY4" fmla="*/ 0 h 1401414"/>
              <a:gd name="connsiteX0" fmla="*/ 40827 w 1410507"/>
              <a:gd name="connsiteY0" fmla="*/ 0 h 1401414"/>
              <a:gd name="connsiteX1" fmla="*/ 1292302 w 1410507"/>
              <a:gd name="connsiteY1" fmla="*/ 62635 h 1401414"/>
              <a:gd name="connsiteX2" fmla="*/ 1410507 w 1410507"/>
              <a:gd name="connsiteY2" fmla="*/ 1361500 h 1401414"/>
              <a:gd name="connsiteX3" fmla="*/ 0 w 1410507"/>
              <a:gd name="connsiteY3" fmla="*/ 1401414 h 1401414"/>
              <a:gd name="connsiteX4" fmla="*/ 40827 w 1410507"/>
              <a:gd name="connsiteY4" fmla="*/ 0 h 1401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507" h="1401414">
                <a:moveTo>
                  <a:pt x="40827" y="0"/>
                </a:moveTo>
                <a:lnTo>
                  <a:pt x="1292302" y="62635"/>
                </a:lnTo>
                <a:lnTo>
                  <a:pt x="1410507" y="1361500"/>
                </a:lnTo>
                <a:lnTo>
                  <a:pt x="0" y="1401414"/>
                </a:lnTo>
                <a:lnTo>
                  <a:pt x="408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8100000" algn="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2EA564-FD6E-492A-9CDD-2793BF60C92A}"/>
              </a:ext>
            </a:extLst>
          </p:cNvPr>
          <p:cNvSpPr/>
          <p:nvPr/>
        </p:nvSpPr>
        <p:spPr>
          <a:xfrm>
            <a:off x="3741593" y="1905643"/>
            <a:ext cx="5214071" cy="1111538"/>
          </a:xfrm>
          <a:prstGeom prst="rect">
            <a:avLst/>
          </a:prstGeom>
          <a:solidFill>
            <a:srgbClr val="451C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B16BED-4B78-440E-9451-9A11310BC546}"/>
              </a:ext>
            </a:extLst>
          </p:cNvPr>
          <p:cNvSpPr/>
          <p:nvPr/>
        </p:nvSpPr>
        <p:spPr>
          <a:xfrm>
            <a:off x="3924793" y="2077265"/>
            <a:ext cx="1039860" cy="7682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38100" dir="18900000">
              <a:prstClr val="black">
                <a:alpha val="3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513D554-8DC2-4966-BA5A-202CB9A033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20" y="2173054"/>
            <a:ext cx="544716" cy="5447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8C743DE-067D-49DB-A06C-9EFC0506C0AC}"/>
              </a:ext>
            </a:extLst>
          </p:cNvPr>
          <p:cNvSpPr txBox="1"/>
          <p:nvPr/>
        </p:nvSpPr>
        <p:spPr>
          <a:xfrm>
            <a:off x="5104023" y="1958324"/>
            <a:ext cx="38516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Arial Narrow" panose="020B0606020202030204" pitchFamily="34" charset="0"/>
              </a:rPr>
              <a:t>T2DM for 8 years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Arial Narrow" panose="020B0606020202030204" pitchFamily="34" charset="0"/>
              </a:rPr>
              <a:t>Myocardial Infarction 3 years ago (DES stent)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Arial Narrow" panose="020B0606020202030204" pitchFamily="34" charset="0"/>
              </a:rPr>
              <a:t>Hypertension x 10 years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CA" sz="1600" dirty="0">
                <a:solidFill>
                  <a:prstClr val="white"/>
                </a:solidFill>
                <a:latin typeface="Arial Narrow" panose="020B0606020202030204" pitchFamily="34" charset="0"/>
              </a:rPr>
              <a:t>Past smoker 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endParaRPr lang="en-CA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B4B9BC-B6D3-4682-B1E5-F952593AE423}"/>
              </a:ext>
            </a:extLst>
          </p:cNvPr>
          <p:cNvSpPr/>
          <p:nvPr/>
        </p:nvSpPr>
        <p:spPr>
          <a:xfrm>
            <a:off x="3741593" y="3264264"/>
            <a:ext cx="5214071" cy="446884"/>
          </a:xfrm>
          <a:prstGeom prst="rect">
            <a:avLst/>
          </a:prstGeom>
          <a:solidFill>
            <a:srgbClr val="451C6A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b="1" dirty="0">
                <a:solidFill>
                  <a:schemeClr val="tx1"/>
                </a:solidFill>
                <a:latin typeface="Arial Narrow" panose="020B0606020202030204" pitchFamily="34" charset="0"/>
              </a:rPr>
              <a:t>Physical Exam</a:t>
            </a:r>
            <a:endParaRPr lang="en-US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0E70A2-8F8E-4A8C-B930-C31AA2176800}"/>
              </a:ext>
            </a:extLst>
          </p:cNvPr>
          <p:cNvSpPr/>
          <p:nvPr/>
        </p:nvSpPr>
        <p:spPr>
          <a:xfrm>
            <a:off x="3741593" y="3669646"/>
            <a:ext cx="5214071" cy="2264611"/>
          </a:xfrm>
          <a:prstGeom prst="rect">
            <a:avLst/>
          </a:prstGeom>
          <a:solidFill>
            <a:srgbClr val="451C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671C64-D546-45BB-8E0F-C4E0914A0F0C}"/>
              </a:ext>
            </a:extLst>
          </p:cNvPr>
          <p:cNvSpPr txBox="1"/>
          <p:nvPr/>
        </p:nvSpPr>
        <p:spPr>
          <a:xfrm>
            <a:off x="5104023" y="4051942"/>
            <a:ext cx="38516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BMI 32.6 kg/m</a:t>
            </a:r>
            <a:r>
              <a:rPr lang="en-US" sz="1600" baseline="30000" dirty="0">
                <a:solidFill>
                  <a:schemeClr val="bg1"/>
                </a:solidFill>
                <a:latin typeface="Arial Narrow" panose="020B0606020202030204" pitchFamily="34" charset="0"/>
              </a:rPr>
              <a:t>2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BP  128/78 mmHg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HR  78 regular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No Retinopathy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No Neuropathy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Rest of exam normal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4B0EE6-34F5-4259-9F74-EFF04E966181}"/>
              </a:ext>
            </a:extLst>
          </p:cNvPr>
          <p:cNvSpPr/>
          <p:nvPr/>
        </p:nvSpPr>
        <p:spPr>
          <a:xfrm>
            <a:off x="3924793" y="3841268"/>
            <a:ext cx="1039860" cy="196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38100" dir="18900000">
              <a:prstClr val="black">
                <a:alpha val="3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Picture 14" descr="Image result for stethoscope icons png">
            <a:extLst>
              <a:ext uri="{FF2B5EF4-FFF2-40B4-BE49-F238E27FC236}">
                <a16:creationId xmlns:a16="http://schemas.microsoft.com/office/drawing/2014/main" id="{6C45B7A2-8A76-46CB-A358-3E0C3B226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595" y="4366610"/>
            <a:ext cx="936515" cy="93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0F1C7BE-0CAB-474E-8FFD-5BB8202EE098}"/>
              </a:ext>
            </a:extLst>
          </p:cNvPr>
          <p:cNvSpPr/>
          <p:nvPr/>
        </p:nvSpPr>
        <p:spPr>
          <a:xfrm>
            <a:off x="80302" y="6533126"/>
            <a:ext cx="14029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CA" sz="1100" kern="0" dirty="0">
                <a:solidFill>
                  <a:schemeClr val="bg1"/>
                </a:solidFill>
                <a:latin typeface="Arial Narrow" panose="020B0606020202030204" pitchFamily="34" charset="0"/>
              </a:rPr>
              <a:t>DES: drug eluting stent </a:t>
            </a:r>
          </a:p>
        </p:txBody>
      </p:sp>
    </p:spTree>
    <p:extLst>
      <p:ext uri="{BB962C8B-B14F-4D97-AF65-F5344CB8AC3E}">
        <p14:creationId xmlns:p14="http://schemas.microsoft.com/office/powerpoint/2010/main" val="249710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2" grpId="0"/>
      <p:bldP spid="13" grpId="0" animBg="1"/>
      <p:bldP spid="14" grpId="0" animBg="1"/>
      <p:bldP spid="15" grpId="0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5569" y="0"/>
            <a:ext cx="9162797" cy="1177453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CECF18D-349B-45C8-8B3C-021178FBD5DF}"/>
              </a:ext>
            </a:extLst>
          </p:cNvPr>
          <p:cNvSpPr txBox="1">
            <a:spLocks/>
          </p:cNvSpPr>
          <p:nvPr/>
        </p:nvSpPr>
        <p:spPr>
          <a:xfrm>
            <a:off x="257301" y="1654598"/>
            <a:ext cx="8610599" cy="40669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192"/>
              </a:buClr>
              <a:buSzTx/>
              <a:buFont typeface="Arial" charset="0"/>
              <a:buNone/>
              <a:tabLst/>
              <a:defRPr/>
            </a:pPr>
            <a:r>
              <a:rPr kumimoji="0" lang="en-CA" sz="3000" b="1" i="0" u="none" strike="noStrike" kern="1200" cap="none" spc="0" normalizeH="0" baseline="0" noProof="0" dirty="0">
                <a:ln>
                  <a:noFill/>
                </a:ln>
                <a:solidFill>
                  <a:srgbClr val="451C6A"/>
                </a:solidFill>
                <a:effectLst/>
                <a:uLnTx/>
                <a:uFillTx/>
                <a:latin typeface="Arial Narrow"/>
                <a:ea typeface="+mn-ea"/>
              </a:rPr>
              <a:t>Please select from one or more of the available options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192"/>
              </a:buClr>
              <a:buSzTx/>
              <a:buFont typeface="Arial" charset="0"/>
              <a:buNone/>
              <a:tabLst/>
              <a:defRPr/>
            </a:pP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003192"/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914400" marR="0" lvl="1" indent="-5143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51C6A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CA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</a:rPr>
              <a:t>Add a BAS*</a:t>
            </a:r>
            <a:endParaRPr kumimoji="0" lang="pl-PL" sz="3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914400" marR="0" lvl="1" indent="-5143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51C6A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CA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</a:rPr>
              <a:t>Add a fibrate </a:t>
            </a:r>
            <a:endParaRPr kumimoji="0" lang="pl-PL" sz="3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914400" marR="0" lvl="1" indent="-5143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51C6A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CA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</a:rPr>
              <a:t>Add niacin </a:t>
            </a:r>
            <a:endParaRPr kumimoji="0" lang="pl-PL" sz="3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914400" marR="0" lvl="1" indent="-5143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51C6A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CA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</a:rPr>
              <a:t>Add a PCSK9 inhibitor </a:t>
            </a:r>
          </a:p>
          <a:p>
            <a:pPr marL="914400" marR="0" lvl="1" indent="-5143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51C6A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CA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</a:rPr>
              <a:t>No changes to current management </a:t>
            </a:r>
          </a:p>
          <a:p>
            <a:pPr marL="914400" marR="0" lvl="1" indent="-5143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51C6A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CA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</a:rPr>
              <a:t>Refer to a specialist </a:t>
            </a:r>
            <a:endParaRPr kumimoji="0" lang="pl-PL" sz="3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686" y="6180388"/>
            <a:ext cx="928465" cy="593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56156" y="36152"/>
            <a:ext cx="85735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Back to Mark …what would be your next step with respect to his cholesterol management?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106F84-9B14-403A-BD44-824973FC295D}"/>
              </a:ext>
            </a:extLst>
          </p:cNvPr>
          <p:cNvSpPr txBox="1"/>
          <p:nvPr/>
        </p:nvSpPr>
        <p:spPr>
          <a:xfrm>
            <a:off x="356156" y="5721562"/>
            <a:ext cx="2408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BAS = Bile Acid Sequestrant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CE7944B-C6F6-4467-AAD3-367506D73F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083" y="2305050"/>
            <a:ext cx="1852346" cy="41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29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569" y="0"/>
            <a:ext cx="9162797" cy="1177453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54783" y="308090"/>
            <a:ext cx="90386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Summary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02F30AF-98BB-490A-9BED-AABB89170A6D}"/>
              </a:ext>
            </a:extLst>
          </p:cNvPr>
          <p:cNvSpPr txBox="1">
            <a:spLocks/>
          </p:cNvSpPr>
          <p:nvPr/>
        </p:nvSpPr>
        <p:spPr>
          <a:xfrm>
            <a:off x="323528" y="1772341"/>
            <a:ext cx="8496944" cy="37570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451C6A"/>
              </a:buClr>
              <a:buFont typeface="Wingdings" panose="05000000000000000000" pitchFamily="2" charset="2"/>
              <a:buChar char="§"/>
              <a:defRPr/>
            </a:pPr>
            <a:r>
              <a:rPr lang="en-CA" dirty="0">
                <a:solidFill>
                  <a:sysClr val="windowText" lastClr="000000"/>
                </a:solidFill>
              </a:rPr>
              <a:t>Statin monotherapy may not achieve targets in all patients</a:t>
            </a:r>
          </a:p>
          <a:p>
            <a:pPr lvl="0">
              <a:buClr>
                <a:srgbClr val="451C6A"/>
              </a:buClr>
              <a:buFont typeface="Wingdings" panose="05000000000000000000" pitchFamily="2" charset="2"/>
              <a:buChar char="§"/>
              <a:defRPr/>
            </a:pPr>
            <a:r>
              <a:rPr lang="en-CA" dirty="0">
                <a:solidFill>
                  <a:sysClr val="windowText" lastClr="000000"/>
                </a:solidFill>
              </a:rPr>
              <a:t>Previous add-ons to statin are suboptimal</a:t>
            </a:r>
          </a:p>
          <a:p>
            <a:pPr lvl="0">
              <a:buClr>
                <a:srgbClr val="451C6A"/>
              </a:buClr>
              <a:buFont typeface="Wingdings" panose="05000000000000000000" pitchFamily="2" charset="2"/>
              <a:buChar char="§"/>
              <a:defRPr/>
            </a:pPr>
            <a:r>
              <a:rPr lang="en-CA" dirty="0">
                <a:solidFill>
                  <a:sysClr val="windowText" lastClr="000000"/>
                </a:solidFill>
              </a:rPr>
              <a:t>PCSK9 inhibitors appear to have similar efficacy and safety in individuals with and without diabetes (with greater absolute risk reduction) and with no apparent adverse effects on glycemia </a:t>
            </a:r>
          </a:p>
        </p:txBody>
      </p:sp>
    </p:spTree>
    <p:extLst>
      <p:ext uri="{BB962C8B-B14F-4D97-AF65-F5344CB8AC3E}">
        <p14:creationId xmlns:p14="http://schemas.microsoft.com/office/powerpoint/2010/main" val="360608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4282370-645A-4131-8CDA-A6E34AC1241C}"/>
              </a:ext>
            </a:extLst>
          </p:cNvPr>
          <p:cNvSpPr/>
          <p:nvPr/>
        </p:nvSpPr>
        <p:spPr>
          <a:xfrm>
            <a:off x="-8967" y="6427697"/>
            <a:ext cx="9152965" cy="431907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C630CEB-3771-4CCB-A7E4-C4BC913ED6B9}"/>
              </a:ext>
            </a:extLst>
          </p:cNvPr>
          <p:cNvSpPr/>
          <p:nvPr/>
        </p:nvSpPr>
        <p:spPr>
          <a:xfrm>
            <a:off x="-8965" y="0"/>
            <a:ext cx="9157648" cy="1156537"/>
          </a:xfrm>
          <a:custGeom>
            <a:avLst/>
            <a:gdLst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44000 w 9144000"/>
              <a:gd name="connsiteY2" fmla="*/ 750627 h 750627"/>
              <a:gd name="connsiteX3" fmla="*/ 0 w 9144000"/>
              <a:gd name="connsiteY3" fmla="*/ 750627 h 750627"/>
              <a:gd name="connsiteX4" fmla="*/ 0 w 9144000"/>
              <a:gd name="connsiteY4" fmla="*/ 0 h 750627"/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30352 w 9144000"/>
              <a:gd name="connsiteY2" fmla="*/ 191069 h 750627"/>
              <a:gd name="connsiteX3" fmla="*/ 9144000 w 9144000"/>
              <a:gd name="connsiteY3" fmla="*/ 750627 h 750627"/>
              <a:gd name="connsiteX4" fmla="*/ 0 w 9144000"/>
              <a:gd name="connsiteY4" fmla="*/ 750627 h 750627"/>
              <a:gd name="connsiteX5" fmla="*/ 0 w 9144000"/>
              <a:gd name="connsiteY5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13648 w 9157648"/>
              <a:gd name="connsiteY4" fmla="*/ 750627 h 750627"/>
              <a:gd name="connsiteX5" fmla="*/ 0 w 9157648"/>
              <a:gd name="connsiteY5" fmla="*/ 150125 h 750627"/>
              <a:gd name="connsiteX6" fmla="*/ 13648 w 9157648"/>
              <a:gd name="connsiteY6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6387152 w 9157648"/>
              <a:gd name="connsiteY3" fmla="*/ 750627 h 750627"/>
              <a:gd name="connsiteX4" fmla="*/ 2811439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629099 w 9157648"/>
              <a:gd name="connsiteY3" fmla="*/ 491319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583141 w 9157648"/>
              <a:gd name="connsiteY6" fmla="*/ 50496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265529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6306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739407 w 9157648"/>
              <a:gd name="connsiteY6" fmla="*/ 45097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455368 w 9157648"/>
              <a:gd name="connsiteY6" fmla="*/ 35380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04863 w 9157648"/>
              <a:gd name="connsiteY6" fmla="*/ 528209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192811 w 9157648"/>
              <a:gd name="connsiteY4" fmla="*/ 713253 h 713253"/>
              <a:gd name="connsiteX5" fmla="*/ 3050628 w 9157648"/>
              <a:gd name="connsiteY5" fmla="*/ 710762 h 713253"/>
              <a:gd name="connsiteX6" fmla="*/ 2624796 w 9157648"/>
              <a:gd name="connsiteY6" fmla="*/ 553124 h 713253"/>
              <a:gd name="connsiteX7" fmla="*/ 2455368 w 9157648"/>
              <a:gd name="connsiteY7" fmla="*/ 353801 h 713253"/>
              <a:gd name="connsiteX8" fmla="*/ 2038798 w 9157648"/>
              <a:gd name="connsiteY8" fmla="*/ 156298 h 713253"/>
              <a:gd name="connsiteX9" fmla="*/ 0 w 9157648"/>
              <a:gd name="connsiteY9" fmla="*/ 150125 h 713253"/>
              <a:gd name="connsiteX10" fmla="*/ 13648 w 9157648"/>
              <a:gd name="connsiteY10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18755 w 9157648"/>
              <a:gd name="connsiteY4" fmla="*/ 351309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3667"/>
              <a:gd name="connsiteX1" fmla="*/ 9157648 w 9157648"/>
              <a:gd name="connsiteY1" fmla="*/ 0 h 713667"/>
              <a:gd name="connsiteX2" fmla="*/ 9144000 w 9157648"/>
              <a:gd name="connsiteY2" fmla="*/ 163774 h 713667"/>
              <a:gd name="connsiteX3" fmla="*/ 7055893 w 9157648"/>
              <a:gd name="connsiteY3" fmla="*/ 163773 h 713667"/>
              <a:gd name="connsiteX4" fmla="*/ 6621247 w 9157648"/>
              <a:gd name="connsiteY4" fmla="*/ 455954 h 713667"/>
              <a:gd name="connsiteX5" fmla="*/ 6192811 w 9157648"/>
              <a:gd name="connsiteY5" fmla="*/ 713253 h 713667"/>
              <a:gd name="connsiteX6" fmla="*/ 3050628 w 9157648"/>
              <a:gd name="connsiteY6" fmla="*/ 710762 h 713667"/>
              <a:gd name="connsiteX7" fmla="*/ 2624796 w 9157648"/>
              <a:gd name="connsiteY7" fmla="*/ 553124 h 713667"/>
              <a:gd name="connsiteX8" fmla="*/ 2455368 w 9157648"/>
              <a:gd name="connsiteY8" fmla="*/ 353801 h 713667"/>
              <a:gd name="connsiteX9" fmla="*/ 2038798 w 9157648"/>
              <a:gd name="connsiteY9" fmla="*/ 156298 h 713667"/>
              <a:gd name="connsiteX10" fmla="*/ 0 w 9157648"/>
              <a:gd name="connsiteY10" fmla="*/ 150125 h 713667"/>
              <a:gd name="connsiteX11" fmla="*/ 13648 w 9157648"/>
              <a:gd name="connsiteY11" fmla="*/ 0 h 713667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55954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36197 w 9157648"/>
              <a:gd name="connsiteY4" fmla="*/ 475886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4941"/>
              <a:gd name="connsiteX1" fmla="*/ 9157648 w 9157648"/>
              <a:gd name="connsiteY1" fmla="*/ 0 h 714941"/>
              <a:gd name="connsiteX2" fmla="*/ 9144000 w 9157648"/>
              <a:gd name="connsiteY2" fmla="*/ 163774 h 714941"/>
              <a:gd name="connsiteX3" fmla="*/ 7055893 w 9157648"/>
              <a:gd name="connsiteY3" fmla="*/ 163773 h 714941"/>
              <a:gd name="connsiteX4" fmla="*/ 6621247 w 9157648"/>
              <a:gd name="connsiteY4" fmla="*/ 460937 h 714941"/>
              <a:gd name="connsiteX5" fmla="*/ 6220218 w 9157648"/>
              <a:gd name="connsiteY5" fmla="*/ 710761 h 714941"/>
              <a:gd name="connsiteX6" fmla="*/ 3050628 w 9157648"/>
              <a:gd name="connsiteY6" fmla="*/ 710762 h 714941"/>
              <a:gd name="connsiteX7" fmla="*/ 2624796 w 9157648"/>
              <a:gd name="connsiteY7" fmla="*/ 553124 h 714941"/>
              <a:gd name="connsiteX8" fmla="*/ 2455368 w 9157648"/>
              <a:gd name="connsiteY8" fmla="*/ 353801 h 714941"/>
              <a:gd name="connsiteX9" fmla="*/ 2038798 w 9157648"/>
              <a:gd name="connsiteY9" fmla="*/ 156298 h 714941"/>
              <a:gd name="connsiteX10" fmla="*/ 0 w 9157648"/>
              <a:gd name="connsiteY10" fmla="*/ 150125 h 714941"/>
              <a:gd name="connsiteX11" fmla="*/ 13648 w 9157648"/>
              <a:gd name="connsiteY11" fmla="*/ 0 h 714941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630"/>
              <a:gd name="connsiteX1" fmla="*/ 9157648 w 9157648"/>
              <a:gd name="connsiteY1" fmla="*/ 0 h 714630"/>
              <a:gd name="connsiteX2" fmla="*/ 9144000 w 9157648"/>
              <a:gd name="connsiteY2" fmla="*/ 163774 h 714630"/>
              <a:gd name="connsiteX3" fmla="*/ 7055893 w 9157648"/>
              <a:gd name="connsiteY3" fmla="*/ 163773 h 714630"/>
              <a:gd name="connsiteX4" fmla="*/ 6631214 w 9157648"/>
              <a:gd name="connsiteY4" fmla="*/ 470903 h 714630"/>
              <a:gd name="connsiteX5" fmla="*/ 6220218 w 9157648"/>
              <a:gd name="connsiteY5" fmla="*/ 710761 h 714630"/>
              <a:gd name="connsiteX6" fmla="*/ 3050628 w 9157648"/>
              <a:gd name="connsiteY6" fmla="*/ 710762 h 714630"/>
              <a:gd name="connsiteX7" fmla="*/ 2624796 w 9157648"/>
              <a:gd name="connsiteY7" fmla="*/ 553124 h 714630"/>
              <a:gd name="connsiteX8" fmla="*/ 2455368 w 9157648"/>
              <a:gd name="connsiteY8" fmla="*/ 353801 h 714630"/>
              <a:gd name="connsiteX9" fmla="*/ 2038798 w 9157648"/>
              <a:gd name="connsiteY9" fmla="*/ 156298 h 714630"/>
              <a:gd name="connsiteX10" fmla="*/ 0 w 9157648"/>
              <a:gd name="connsiteY10" fmla="*/ 150125 h 714630"/>
              <a:gd name="connsiteX11" fmla="*/ 13648 w 9157648"/>
              <a:gd name="connsiteY11" fmla="*/ 0 h 714630"/>
              <a:gd name="connsiteX0" fmla="*/ 13648 w 9157648"/>
              <a:gd name="connsiteY0" fmla="*/ 0 h 714373"/>
              <a:gd name="connsiteX1" fmla="*/ 9157648 w 9157648"/>
              <a:gd name="connsiteY1" fmla="*/ 0 h 714373"/>
              <a:gd name="connsiteX2" fmla="*/ 9144000 w 9157648"/>
              <a:gd name="connsiteY2" fmla="*/ 163774 h 714373"/>
              <a:gd name="connsiteX3" fmla="*/ 7055893 w 9157648"/>
              <a:gd name="connsiteY3" fmla="*/ 163773 h 714373"/>
              <a:gd name="connsiteX4" fmla="*/ 6626231 w 9157648"/>
              <a:gd name="connsiteY4" fmla="*/ 463428 h 714373"/>
              <a:gd name="connsiteX5" fmla="*/ 6220218 w 9157648"/>
              <a:gd name="connsiteY5" fmla="*/ 710761 h 714373"/>
              <a:gd name="connsiteX6" fmla="*/ 3050628 w 9157648"/>
              <a:gd name="connsiteY6" fmla="*/ 710762 h 714373"/>
              <a:gd name="connsiteX7" fmla="*/ 2624796 w 9157648"/>
              <a:gd name="connsiteY7" fmla="*/ 553124 h 714373"/>
              <a:gd name="connsiteX8" fmla="*/ 2455368 w 9157648"/>
              <a:gd name="connsiteY8" fmla="*/ 353801 h 714373"/>
              <a:gd name="connsiteX9" fmla="*/ 2038798 w 9157648"/>
              <a:gd name="connsiteY9" fmla="*/ 156298 h 714373"/>
              <a:gd name="connsiteX10" fmla="*/ 0 w 9157648"/>
              <a:gd name="connsiteY10" fmla="*/ 150125 h 714373"/>
              <a:gd name="connsiteX11" fmla="*/ 13648 w 9157648"/>
              <a:gd name="connsiteY11" fmla="*/ 0 h 71437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8584"/>
              <a:gd name="connsiteX1" fmla="*/ 9157648 w 9157648"/>
              <a:gd name="connsiteY1" fmla="*/ 0 h 718584"/>
              <a:gd name="connsiteX2" fmla="*/ 9144000 w 9157648"/>
              <a:gd name="connsiteY2" fmla="*/ 163774 h 718584"/>
              <a:gd name="connsiteX3" fmla="*/ 7055893 w 9157648"/>
              <a:gd name="connsiteY3" fmla="*/ 163773 h 718584"/>
              <a:gd name="connsiteX4" fmla="*/ 6626231 w 9157648"/>
              <a:gd name="connsiteY4" fmla="*/ 463428 h 718584"/>
              <a:gd name="connsiteX5" fmla="*/ 6220218 w 9157648"/>
              <a:gd name="connsiteY5" fmla="*/ 710761 h 718584"/>
              <a:gd name="connsiteX6" fmla="*/ 3050628 w 9157648"/>
              <a:gd name="connsiteY6" fmla="*/ 710762 h 718584"/>
              <a:gd name="connsiteX7" fmla="*/ 2624796 w 9157648"/>
              <a:gd name="connsiteY7" fmla="*/ 553124 h 718584"/>
              <a:gd name="connsiteX8" fmla="*/ 2455368 w 9157648"/>
              <a:gd name="connsiteY8" fmla="*/ 353801 h 718584"/>
              <a:gd name="connsiteX9" fmla="*/ 2038798 w 9157648"/>
              <a:gd name="connsiteY9" fmla="*/ 156298 h 718584"/>
              <a:gd name="connsiteX10" fmla="*/ 0 w 9157648"/>
              <a:gd name="connsiteY10" fmla="*/ 150125 h 718584"/>
              <a:gd name="connsiteX11" fmla="*/ 13648 w 9157648"/>
              <a:gd name="connsiteY11" fmla="*/ 0 h 718584"/>
              <a:gd name="connsiteX0" fmla="*/ 13648 w 9157648"/>
              <a:gd name="connsiteY0" fmla="*/ 0 h 716243"/>
              <a:gd name="connsiteX1" fmla="*/ 9157648 w 9157648"/>
              <a:gd name="connsiteY1" fmla="*/ 0 h 716243"/>
              <a:gd name="connsiteX2" fmla="*/ 9144000 w 9157648"/>
              <a:gd name="connsiteY2" fmla="*/ 163774 h 716243"/>
              <a:gd name="connsiteX3" fmla="*/ 7055893 w 9157648"/>
              <a:gd name="connsiteY3" fmla="*/ 163773 h 716243"/>
              <a:gd name="connsiteX4" fmla="*/ 6626231 w 9157648"/>
              <a:gd name="connsiteY4" fmla="*/ 463428 h 716243"/>
              <a:gd name="connsiteX5" fmla="*/ 6220218 w 9157648"/>
              <a:gd name="connsiteY5" fmla="*/ 710761 h 716243"/>
              <a:gd name="connsiteX6" fmla="*/ 3050628 w 9157648"/>
              <a:gd name="connsiteY6" fmla="*/ 710762 h 716243"/>
              <a:gd name="connsiteX7" fmla="*/ 2624796 w 9157648"/>
              <a:gd name="connsiteY7" fmla="*/ 553124 h 716243"/>
              <a:gd name="connsiteX8" fmla="*/ 2455368 w 9157648"/>
              <a:gd name="connsiteY8" fmla="*/ 353801 h 716243"/>
              <a:gd name="connsiteX9" fmla="*/ 2038798 w 9157648"/>
              <a:gd name="connsiteY9" fmla="*/ 156298 h 716243"/>
              <a:gd name="connsiteX10" fmla="*/ 0 w 9157648"/>
              <a:gd name="connsiteY10" fmla="*/ 150125 h 716243"/>
              <a:gd name="connsiteX11" fmla="*/ 13648 w 9157648"/>
              <a:gd name="connsiteY11" fmla="*/ 0 h 71624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996"/>
              <a:gd name="connsiteX1" fmla="*/ 9157648 w 9157648"/>
              <a:gd name="connsiteY1" fmla="*/ 0 h 714996"/>
              <a:gd name="connsiteX2" fmla="*/ 9144000 w 9157648"/>
              <a:gd name="connsiteY2" fmla="*/ 163774 h 714996"/>
              <a:gd name="connsiteX3" fmla="*/ 7055893 w 9157648"/>
              <a:gd name="connsiteY3" fmla="*/ 163773 h 714996"/>
              <a:gd name="connsiteX4" fmla="*/ 6626231 w 9157648"/>
              <a:gd name="connsiteY4" fmla="*/ 463428 h 714996"/>
              <a:gd name="connsiteX5" fmla="*/ 6220218 w 9157648"/>
              <a:gd name="connsiteY5" fmla="*/ 710761 h 714996"/>
              <a:gd name="connsiteX6" fmla="*/ 3050628 w 9157648"/>
              <a:gd name="connsiteY6" fmla="*/ 710762 h 714996"/>
              <a:gd name="connsiteX7" fmla="*/ 2624796 w 9157648"/>
              <a:gd name="connsiteY7" fmla="*/ 553124 h 714996"/>
              <a:gd name="connsiteX8" fmla="*/ 2455368 w 9157648"/>
              <a:gd name="connsiteY8" fmla="*/ 353801 h 714996"/>
              <a:gd name="connsiteX9" fmla="*/ 2038798 w 9157648"/>
              <a:gd name="connsiteY9" fmla="*/ 156298 h 714996"/>
              <a:gd name="connsiteX10" fmla="*/ 0 w 9157648"/>
              <a:gd name="connsiteY10" fmla="*/ 150125 h 714996"/>
              <a:gd name="connsiteX11" fmla="*/ 13648 w 9157648"/>
              <a:gd name="connsiteY11" fmla="*/ 0 h 714996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55893 w 9157648"/>
              <a:gd name="connsiteY3" fmla="*/ 163773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3632"/>
              <a:gd name="connsiteX1" fmla="*/ 9157648 w 9157648"/>
              <a:gd name="connsiteY1" fmla="*/ 0 h 713632"/>
              <a:gd name="connsiteX2" fmla="*/ 9144000 w 9157648"/>
              <a:gd name="connsiteY2" fmla="*/ 163774 h 713632"/>
              <a:gd name="connsiteX3" fmla="*/ 7023503 w 9157648"/>
              <a:gd name="connsiteY3" fmla="*/ 153807 h 713632"/>
              <a:gd name="connsiteX4" fmla="*/ 6626231 w 9157648"/>
              <a:gd name="connsiteY4" fmla="*/ 463428 h 713632"/>
              <a:gd name="connsiteX5" fmla="*/ 6220218 w 9157648"/>
              <a:gd name="connsiteY5" fmla="*/ 710761 h 713632"/>
              <a:gd name="connsiteX6" fmla="*/ 3050628 w 9157648"/>
              <a:gd name="connsiteY6" fmla="*/ 710762 h 713632"/>
              <a:gd name="connsiteX7" fmla="*/ 2624796 w 9157648"/>
              <a:gd name="connsiteY7" fmla="*/ 553124 h 713632"/>
              <a:gd name="connsiteX8" fmla="*/ 2455368 w 9157648"/>
              <a:gd name="connsiteY8" fmla="*/ 353801 h 713632"/>
              <a:gd name="connsiteX9" fmla="*/ 2038798 w 9157648"/>
              <a:gd name="connsiteY9" fmla="*/ 156298 h 713632"/>
              <a:gd name="connsiteX10" fmla="*/ 0 w 9157648"/>
              <a:gd name="connsiteY10" fmla="*/ 150125 h 713632"/>
              <a:gd name="connsiteX11" fmla="*/ 13648 w 9157648"/>
              <a:gd name="connsiteY11" fmla="*/ 0 h 713632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8791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6300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1317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57648" h="713221">
                <a:moveTo>
                  <a:pt x="13648" y="0"/>
                </a:moveTo>
                <a:lnTo>
                  <a:pt x="9157648" y="0"/>
                </a:lnTo>
                <a:cubicBezTo>
                  <a:pt x="9157251" y="52930"/>
                  <a:pt x="9156855" y="98387"/>
                  <a:pt x="9156458" y="151317"/>
                </a:cubicBezTo>
                <a:lnTo>
                  <a:pt x="7023503" y="153807"/>
                </a:lnTo>
                <a:cubicBezTo>
                  <a:pt x="6861751" y="130250"/>
                  <a:pt x="6695331" y="391781"/>
                  <a:pt x="6626231" y="463428"/>
                </a:cubicBezTo>
                <a:cubicBezTo>
                  <a:pt x="6430061" y="669620"/>
                  <a:pt x="6478545" y="710649"/>
                  <a:pt x="6220218" y="710761"/>
                </a:cubicBezTo>
                <a:lnTo>
                  <a:pt x="3050628" y="710762"/>
                </a:lnTo>
                <a:cubicBezTo>
                  <a:pt x="2686843" y="726016"/>
                  <a:pt x="2761380" y="669924"/>
                  <a:pt x="2624796" y="553124"/>
                </a:cubicBezTo>
                <a:cubicBezTo>
                  <a:pt x="2565452" y="481174"/>
                  <a:pt x="2507355" y="410803"/>
                  <a:pt x="2455368" y="353801"/>
                </a:cubicBezTo>
                <a:cubicBezTo>
                  <a:pt x="2266797" y="184151"/>
                  <a:pt x="2343381" y="159098"/>
                  <a:pt x="2038798" y="156298"/>
                </a:cubicBezTo>
                <a:lnTo>
                  <a:pt x="0" y="150125"/>
                </a:lnTo>
                <a:lnTo>
                  <a:pt x="13648" y="0"/>
                </a:lnTo>
                <a:close/>
              </a:path>
            </a:pathLst>
          </a:custGeom>
          <a:solidFill>
            <a:srgbClr val="451C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</a:rPr>
              <a:t>Case 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</a:rPr>
              <a:t>Follow Up Diabetes Visit</a:t>
            </a:r>
          </a:p>
        </p:txBody>
      </p:sp>
      <p:pic>
        <p:nvPicPr>
          <p:cNvPr id="90" name="Picture 2" descr="C:\Users\goldinl.CTU\AppData\Local\Microsoft\Windows\Temporary Internet Files\Content.Outlook\OQUTX7GM\CHRC logo_HEARTicon (2).jpg">
            <a:extLst>
              <a:ext uri="{FF2B5EF4-FFF2-40B4-BE49-F238E27FC236}">
                <a16:creationId xmlns:a16="http://schemas.microsoft.com/office/drawing/2014/main" id="{DBC02BB8-1834-413B-88D4-797705FBD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DFC"/>
              </a:clrFrom>
              <a:clrTo>
                <a:srgbClr val="FFFDFC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727" y="6490451"/>
            <a:ext cx="263937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wearing a white shirt&#10;&#10;Description generated with very high confidence">
            <a:extLst>
              <a:ext uri="{FF2B5EF4-FFF2-40B4-BE49-F238E27FC236}">
                <a16:creationId xmlns:a16="http://schemas.microsoft.com/office/drawing/2014/main" id="{6683A0F7-3792-4887-AAFE-92482029B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2" y="1699443"/>
            <a:ext cx="2758148" cy="47282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1912BF-59B5-4DA6-9294-818DD7192470}"/>
              </a:ext>
            </a:extLst>
          </p:cNvPr>
          <p:cNvSpPr txBox="1"/>
          <p:nvPr/>
        </p:nvSpPr>
        <p:spPr>
          <a:xfrm>
            <a:off x="1318949" y="1449598"/>
            <a:ext cx="27611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Mark</a:t>
            </a:r>
          </a:p>
          <a:p>
            <a:pPr algn="ctr"/>
            <a:r>
              <a:rPr lang="en-C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63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years old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B4B9BC-B6D3-4682-B1E5-F952593AE423}"/>
              </a:ext>
            </a:extLst>
          </p:cNvPr>
          <p:cNvSpPr/>
          <p:nvPr/>
        </p:nvSpPr>
        <p:spPr>
          <a:xfrm>
            <a:off x="3741593" y="1307868"/>
            <a:ext cx="5214071" cy="446884"/>
          </a:xfrm>
          <a:prstGeom prst="rect">
            <a:avLst/>
          </a:prstGeom>
          <a:solidFill>
            <a:srgbClr val="451C6A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b="1" dirty="0">
                <a:solidFill>
                  <a:schemeClr val="tx1"/>
                </a:solidFill>
                <a:latin typeface="Arial Narrow" panose="020B0606020202030204" pitchFamily="34" charset="0"/>
              </a:rPr>
              <a:t>Medications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0E70A2-8F8E-4A8C-B930-C31AA2176800}"/>
              </a:ext>
            </a:extLst>
          </p:cNvPr>
          <p:cNvSpPr/>
          <p:nvPr/>
        </p:nvSpPr>
        <p:spPr>
          <a:xfrm>
            <a:off x="3741593" y="1713251"/>
            <a:ext cx="5214071" cy="2125096"/>
          </a:xfrm>
          <a:prstGeom prst="rect">
            <a:avLst/>
          </a:prstGeom>
          <a:solidFill>
            <a:srgbClr val="451C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671C64-D546-45BB-8E0F-C4E0914A0F0C}"/>
              </a:ext>
            </a:extLst>
          </p:cNvPr>
          <p:cNvSpPr txBox="1"/>
          <p:nvPr/>
        </p:nvSpPr>
        <p:spPr>
          <a:xfrm>
            <a:off x="5104023" y="1808463"/>
            <a:ext cx="38516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Metformin/Sitagliptin 50/1000 mg BID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Empagliflozin 10 mg OD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ASA 81 mg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Rosuvastatin 20 mg OD </a:t>
            </a:r>
            <a:r>
              <a:rPr lang="en-US" sz="1400" b="1" i="1" dirty="0">
                <a:solidFill>
                  <a:schemeClr val="bg1"/>
                </a:solidFill>
                <a:latin typeface="Arial Narrow" panose="020B0606020202030204" pitchFamily="34" charset="0"/>
              </a:rPr>
              <a:t>(unable to tolerate 40 mg due to myalgias)  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Ezetimibe 10 mg OD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Ramipril 10 mg OD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Amlodipine 10mg OD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4B0EE6-34F5-4259-9F74-EFF04E966181}"/>
              </a:ext>
            </a:extLst>
          </p:cNvPr>
          <p:cNvSpPr/>
          <p:nvPr/>
        </p:nvSpPr>
        <p:spPr>
          <a:xfrm>
            <a:off x="3924793" y="1884872"/>
            <a:ext cx="1039860" cy="17408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38100" dir="18900000">
              <a:prstClr val="black">
                <a:alpha val="3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3C36699-2BF2-419E-A052-6886F33C02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80" y="2343258"/>
            <a:ext cx="764529" cy="7645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0E423A5-E7D8-44F7-8DD0-08C1FB7F6A92}"/>
              </a:ext>
            </a:extLst>
          </p:cNvPr>
          <p:cNvSpPr/>
          <p:nvPr/>
        </p:nvSpPr>
        <p:spPr>
          <a:xfrm>
            <a:off x="3741593" y="3893794"/>
            <a:ext cx="5214071" cy="446884"/>
          </a:xfrm>
          <a:prstGeom prst="rect">
            <a:avLst/>
          </a:prstGeom>
          <a:solidFill>
            <a:srgbClr val="967A98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b="1" dirty="0">
                <a:solidFill>
                  <a:schemeClr val="tx1"/>
                </a:solidFill>
                <a:latin typeface="Arial Narrow" panose="020B0606020202030204" pitchFamily="34" charset="0"/>
              </a:rPr>
              <a:t>Labs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A30E4A-05AB-436B-871F-91C46D97931B}"/>
              </a:ext>
            </a:extLst>
          </p:cNvPr>
          <p:cNvSpPr/>
          <p:nvPr/>
        </p:nvSpPr>
        <p:spPr>
          <a:xfrm>
            <a:off x="3741593" y="4299177"/>
            <a:ext cx="5214071" cy="2032277"/>
          </a:xfrm>
          <a:prstGeom prst="rect">
            <a:avLst/>
          </a:prstGeom>
          <a:solidFill>
            <a:srgbClr val="451C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69F0EC-6F6B-4017-8251-24FD0A1B4BC6}"/>
              </a:ext>
            </a:extLst>
          </p:cNvPr>
          <p:cNvSpPr txBox="1"/>
          <p:nvPr/>
        </p:nvSpPr>
        <p:spPr>
          <a:xfrm>
            <a:off x="5104023" y="4415655"/>
            <a:ext cx="38516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A1C 	6.9%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eGFR 	64 ml/min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ACR 	5 </a:t>
            </a:r>
            <a:r>
              <a:rPr lang="en-US" sz="1600" dirty="0">
                <a:solidFill>
                  <a:prstClr val="white"/>
                </a:solidFill>
                <a:latin typeface="Arial Narrow" panose="020B0606020202030204" pitchFamily="34" charset="0"/>
              </a:rPr>
              <a:t>mg/mmol </a:t>
            </a:r>
            <a:endParaRPr lang="en-US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TC 	4.3 mmol/L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LDL-C 	2.4 mmol/L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HDL-C 	1.1 mmol/L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TG  	1.5 </a:t>
            </a:r>
            <a:r>
              <a:rPr lang="en-US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mmolL</a:t>
            </a:r>
            <a:endParaRPr lang="en-US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839168-92CC-4316-B060-FED9921DDA31}"/>
              </a:ext>
            </a:extLst>
          </p:cNvPr>
          <p:cNvSpPr/>
          <p:nvPr/>
        </p:nvSpPr>
        <p:spPr>
          <a:xfrm>
            <a:off x="3924793" y="4449532"/>
            <a:ext cx="1039860" cy="17408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38100" dir="18900000">
              <a:prstClr val="black">
                <a:alpha val="3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" name="Picture 29" descr="A close up of a logo&#10;&#10;Description generated with high confidence">
            <a:extLst>
              <a:ext uri="{FF2B5EF4-FFF2-40B4-BE49-F238E27FC236}">
                <a16:creationId xmlns:a16="http://schemas.microsoft.com/office/drawing/2014/main" id="{91E1DF6A-9785-416D-BA44-7EE36229EC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494" y="4994232"/>
            <a:ext cx="743215" cy="74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 animBg="1"/>
      <p:bldP spid="25" grpId="0" animBg="1"/>
      <p:bldP spid="26" grpId="0" animBg="1"/>
      <p:bldP spid="27" grpId="0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CECF18D-349B-45C8-8B3C-021178FBD5DF}"/>
              </a:ext>
            </a:extLst>
          </p:cNvPr>
          <p:cNvSpPr txBox="1">
            <a:spLocks/>
          </p:cNvSpPr>
          <p:nvPr/>
        </p:nvSpPr>
        <p:spPr>
          <a:xfrm>
            <a:off x="257301" y="1654598"/>
            <a:ext cx="8610599" cy="4066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192"/>
              </a:buClr>
              <a:buSzTx/>
              <a:buFont typeface="Arial" charset="0"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451C6A"/>
                </a:solidFill>
                <a:effectLst/>
                <a:uLnTx/>
                <a:uFillTx/>
                <a:latin typeface="Arial Narrow"/>
                <a:ea typeface="+mn-ea"/>
              </a:rPr>
              <a:t>Please select from one of the available options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192"/>
              </a:buClr>
              <a:buSzTx/>
              <a:buFont typeface="Arial" charset="0"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srgbClr val="003192"/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914400" lvl="1" indent="-514350">
              <a:buClr>
                <a:srgbClr val="451C6A"/>
              </a:buClr>
              <a:buFont typeface="+mj-lt"/>
              <a:buAutoNum type="arabicPeriod"/>
              <a:defRPr/>
            </a:pPr>
            <a:r>
              <a:rPr lang="pl-PL" sz="32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Stroke/TIA</a:t>
            </a:r>
          </a:p>
          <a:p>
            <a:pPr marL="914400" lvl="1" indent="-514350">
              <a:buClr>
                <a:srgbClr val="451C6A"/>
              </a:buClr>
              <a:buFont typeface="+mj-lt"/>
              <a:buAutoNum type="arabicPeriod"/>
              <a:defRPr/>
            </a:pPr>
            <a:r>
              <a:rPr lang="pl-PL" sz="32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MI/Bypass/Stent</a:t>
            </a:r>
          </a:p>
          <a:p>
            <a:pPr marL="914400" lvl="1" indent="-514350">
              <a:buClr>
                <a:srgbClr val="451C6A"/>
              </a:buClr>
              <a:buFont typeface="+mj-lt"/>
              <a:buAutoNum type="arabicPeriod"/>
              <a:defRPr/>
            </a:pPr>
            <a:r>
              <a:rPr lang="pl-PL" sz="32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PAD</a:t>
            </a:r>
          </a:p>
          <a:p>
            <a:pPr marL="914400" lvl="1" indent="-514350">
              <a:buClr>
                <a:srgbClr val="451C6A"/>
              </a:buClr>
              <a:buFont typeface="+mj-lt"/>
              <a:buAutoNum type="arabicPeriod"/>
              <a:defRPr/>
            </a:pPr>
            <a:r>
              <a:rPr lang="pl-PL" sz="32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None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8797" y="6096000"/>
            <a:ext cx="9162797" cy="76200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686" y="6180388"/>
            <a:ext cx="928465" cy="593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56156" y="57418"/>
            <a:ext cx="85735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Which of the following macrovascular </a:t>
            </a:r>
            <a:r>
              <a:rPr kumimoji="0" lang="en-CA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compl</a:t>
            </a:r>
            <a:r>
              <a:rPr lang="en-CA" sz="3600" b="1" dirty="0" err="1">
                <a:solidFill>
                  <a:prstClr val="white"/>
                </a:solidFill>
                <a:latin typeface="Arial Narrow" panose="020B0606020202030204" pitchFamily="34" charset="0"/>
              </a:rPr>
              <a:t>ications</a:t>
            </a: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 does Mark have?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CE7944B-C6F6-4467-AAD3-367506D73F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956" y="2305050"/>
            <a:ext cx="1852346" cy="41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45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CECF18D-349B-45C8-8B3C-021178FBD5DF}"/>
              </a:ext>
            </a:extLst>
          </p:cNvPr>
          <p:cNvSpPr txBox="1">
            <a:spLocks/>
          </p:cNvSpPr>
          <p:nvPr/>
        </p:nvSpPr>
        <p:spPr>
          <a:xfrm>
            <a:off x="257301" y="1654598"/>
            <a:ext cx="8610599" cy="4066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192"/>
              </a:buClr>
              <a:buSzTx/>
              <a:buFont typeface="Arial" charset="0"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451C6A"/>
                </a:solidFill>
                <a:effectLst/>
                <a:uLnTx/>
                <a:uFillTx/>
                <a:latin typeface="Arial Narrow"/>
                <a:ea typeface="+mn-ea"/>
              </a:rPr>
              <a:t>Please select from one of the available options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192"/>
              </a:buClr>
              <a:buSzTx/>
              <a:buFont typeface="Arial" charset="0"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srgbClr val="003192"/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914400" lvl="1" indent="-514350">
              <a:buClr>
                <a:srgbClr val="451C6A"/>
              </a:buClr>
              <a:buFont typeface="+mj-lt"/>
              <a:buAutoNum type="arabicPeriod"/>
              <a:defRPr/>
            </a:pPr>
            <a:r>
              <a:rPr lang="pl-PL" sz="32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Retinopathy</a:t>
            </a:r>
          </a:p>
          <a:p>
            <a:pPr marL="914400" lvl="1" indent="-514350">
              <a:buClr>
                <a:srgbClr val="451C6A"/>
              </a:buClr>
              <a:buFont typeface="+mj-lt"/>
              <a:buAutoNum type="arabicPeriod"/>
              <a:defRPr/>
            </a:pPr>
            <a:r>
              <a:rPr lang="pl-PL" sz="32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Nephropathy</a:t>
            </a:r>
          </a:p>
          <a:p>
            <a:pPr marL="914400" lvl="1" indent="-514350">
              <a:buClr>
                <a:srgbClr val="451C6A"/>
              </a:buClr>
              <a:buFont typeface="+mj-lt"/>
              <a:buAutoNum type="arabicPeriod"/>
              <a:defRPr/>
            </a:pPr>
            <a:r>
              <a:rPr lang="pl-PL" sz="32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Neuropathy</a:t>
            </a:r>
          </a:p>
          <a:p>
            <a:pPr marL="914400" lvl="1" indent="-514350">
              <a:buClr>
                <a:srgbClr val="451C6A"/>
              </a:buClr>
              <a:buFont typeface="+mj-lt"/>
              <a:buAutoNum type="arabicPeriod"/>
              <a:defRPr/>
            </a:pPr>
            <a:r>
              <a:rPr lang="pl-PL" sz="32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None</a:t>
            </a:r>
          </a:p>
        </p:txBody>
      </p:sp>
      <p:sp>
        <p:nvSpPr>
          <p:cNvPr id="7" name="Rectangle 6"/>
          <p:cNvSpPr/>
          <p:nvPr/>
        </p:nvSpPr>
        <p:spPr>
          <a:xfrm>
            <a:off x="-18797" y="6096000"/>
            <a:ext cx="9162797" cy="76200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686" y="6180388"/>
            <a:ext cx="928465" cy="593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56156" y="57418"/>
            <a:ext cx="85735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Which of the following microvascular complications does Mark have?</a:t>
            </a: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CE7944B-C6F6-4467-AAD3-367506D73F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956" y="2305050"/>
            <a:ext cx="1852346" cy="41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00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1547358-5DDD-446A-BD3C-F2C5CE66B8DF}"/>
              </a:ext>
            </a:extLst>
          </p:cNvPr>
          <p:cNvSpPr/>
          <p:nvPr/>
        </p:nvSpPr>
        <p:spPr>
          <a:xfrm>
            <a:off x="-8967" y="6427697"/>
            <a:ext cx="9152965" cy="431907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C630CEB-3771-4CCB-A7E4-C4BC913ED6B9}"/>
              </a:ext>
            </a:extLst>
          </p:cNvPr>
          <p:cNvSpPr/>
          <p:nvPr/>
        </p:nvSpPr>
        <p:spPr>
          <a:xfrm>
            <a:off x="-8965" y="0"/>
            <a:ext cx="9157648" cy="1156537"/>
          </a:xfrm>
          <a:custGeom>
            <a:avLst/>
            <a:gdLst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44000 w 9144000"/>
              <a:gd name="connsiteY2" fmla="*/ 750627 h 750627"/>
              <a:gd name="connsiteX3" fmla="*/ 0 w 9144000"/>
              <a:gd name="connsiteY3" fmla="*/ 750627 h 750627"/>
              <a:gd name="connsiteX4" fmla="*/ 0 w 9144000"/>
              <a:gd name="connsiteY4" fmla="*/ 0 h 750627"/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30352 w 9144000"/>
              <a:gd name="connsiteY2" fmla="*/ 191069 h 750627"/>
              <a:gd name="connsiteX3" fmla="*/ 9144000 w 9144000"/>
              <a:gd name="connsiteY3" fmla="*/ 750627 h 750627"/>
              <a:gd name="connsiteX4" fmla="*/ 0 w 9144000"/>
              <a:gd name="connsiteY4" fmla="*/ 750627 h 750627"/>
              <a:gd name="connsiteX5" fmla="*/ 0 w 9144000"/>
              <a:gd name="connsiteY5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13648 w 9157648"/>
              <a:gd name="connsiteY4" fmla="*/ 750627 h 750627"/>
              <a:gd name="connsiteX5" fmla="*/ 0 w 9157648"/>
              <a:gd name="connsiteY5" fmla="*/ 150125 h 750627"/>
              <a:gd name="connsiteX6" fmla="*/ 13648 w 9157648"/>
              <a:gd name="connsiteY6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6387152 w 9157648"/>
              <a:gd name="connsiteY3" fmla="*/ 750627 h 750627"/>
              <a:gd name="connsiteX4" fmla="*/ 2811439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629099 w 9157648"/>
              <a:gd name="connsiteY3" fmla="*/ 491319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583141 w 9157648"/>
              <a:gd name="connsiteY6" fmla="*/ 50496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265529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6306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739407 w 9157648"/>
              <a:gd name="connsiteY6" fmla="*/ 45097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455368 w 9157648"/>
              <a:gd name="connsiteY6" fmla="*/ 35380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04863 w 9157648"/>
              <a:gd name="connsiteY6" fmla="*/ 528209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192811 w 9157648"/>
              <a:gd name="connsiteY4" fmla="*/ 713253 h 713253"/>
              <a:gd name="connsiteX5" fmla="*/ 3050628 w 9157648"/>
              <a:gd name="connsiteY5" fmla="*/ 710762 h 713253"/>
              <a:gd name="connsiteX6" fmla="*/ 2624796 w 9157648"/>
              <a:gd name="connsiteY6" fmla="*/ 553124 h 713253"/>
              <a:gd name="connsiteX7" fmla="*/ 2455368 w 9157648"/>
              <a:gd name="connsiteY7" fmla="*/ 353801 h 713253"/>
              <a:gd name="connsiteX8" fmla="*/ 2038798 w 9157648"/>
              <a:gd name="connsiteY8" fmla="*/ 156298 h 713253"/>
              <a:gd name="connsiteX9" fmla="*/ 0 w 9157648"/>
              <a:gd name="connsiteY9" fmla="*/ 150125 h 713253"/>
              <a:gd name="connsiteX10" fmla="*/ 13648 w 9157648"/>
              <a:gd name="connsiteY10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18755 w 9157648"/>
              <a:gd name="connsiteY4" fmla="*/ 351309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3667"/>
              <a:gd name="connsiteX1" fmla="*/ 9157648 w 9157648"/>
              <a:gd name="connsiteY1" fmla="*/ 0 h 713667"/>
              <a:gd name="connsiteX2" fmla="*/ 9144000 w 9157648"/>
              <a:gd name="connsiteY2" fmla="*/ 163774 h 713667"/>
              <a:gd name="connsiteX3" fmla="*/ 7055893 w 9157648"/>
              <a:gd name="connsiteY3" fmla="*/ 163773 h 713667"/>
              <a:gd name="connsiteX4" fmla="*/ 6621247 w 9157648"/>
              <a:gd name="connsiteY4" fmla="*/ 455954 h 713667"/>
              <a:gd name="connsiteX5" fmla="*/ 6192811 w 9157648"/>
              <a:gd name="connsiteY5" fmla="*/ 713253 h 713667"/>
              <a:gd name="connsiteX6" fmla="*/ 3050628 w 9157648"/>
              <a:gd name="connsiteY6" fmla="*/ 710762 h 713667"/>
              <a:gd name="connsiteX7" fmla="*/ 2624796 w 9157648"/>
              <a:gd name="connsiteY7" fmla="*/ 553124 h 713667"/>
              <a:gd name="connsiteX8" fmla="*/ 2455368 w 9157648"/>
              <a:gd name="connsiteY8" fmla="*/ 353801 h 713667"/>
              <a:gd name="connsiteX9" fmla="*/ 2038798 w 9157648"/>
              <a:gd name="connsiteY9" fmla="*/ 156298 h 713667"/>
              <a:gd name="connsiteX10" fmla="*/ 0 w 9157648"/>
              <a:gd name="connsiteY10" fmla="*/ 150125 h 713667"/>
              <a:gd name="connsiteX11" fmla="*/ 13648 w 9157648"/>
              <a:gd name="connsiteY11" fmla="*/ 0 h 713667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55954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36197 w 9157648"/>
              <a:gd name="connsiteY4" fmla="*/ 475886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4941"/>
              <a:gd name="connsiteX1" fmla="*/ 9157648 w 9157648"/>
              <a:gd name="connsiteY1" fmla="*/ 0 h 714941"/>
              <a:gd name="connsiteX2" fmla="*/ 9144000 w 9157648"/>
              <a:gd name="connsiteY2" fmla="*/ 163774 h 714941"/>
              <a:gd name="connsiteX3" fmla="*/ 7055893 w 9157648"/>
              <a:gd name="connsiteY3" fmla="*/ 163773 h 714941"/>
              <a:gd name="connsiteX4" fmla="*/ 6621247 w 9157648"/>
              <a:gd name="connsiteY4" fmla="*/ 460937 h 714941"/>
              <a:gd name="connsiteX5" fmla="*/ 6220218 w 9157648"/>
              <a:gd name="connsiteY5" fmla="*/ 710761 h 714941"/>
              <a:gd name="connsiteX6" fmla="*/ 3050628 w 9157648"/>
              <a:gd name="connsiteY6" fmla="*/ 710762 h 714941"/>
              <a:gd name="connsiteX7" fmla="*/ 2624796 w 9157648"/>
              <a:gd name="connsiteY7" fmla="*/ 553124 h 714941"/>
              <a:gd name="connsiteX8" fmla="*/ 2455368 w 9157648"/>
              <a:gd name="connsiteY8" fmla="*/ 353801 h 714941"/>
              <a:gd name="connsiteX9" fmla="*/ 2038798 w 9157648"/>
              <a:gd name="connsiteY9" fmla="*/ 156298 h 714941"/>
              <a:gd name="connsiteX10" fmla="*/ 0 w 9157648"/>
              <a:gd name="connsiteY10" fmla="*/ 150125 h 714941"/>
              <a:gd name="connsiteX11" fmla="*/ 13648 w 9157648"/>
              <a:gd name="connsiteY11" fmla="*/ 0 h 714941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630"/>
              <a:gd name="connsiteX1" fmla="*/ 9157648 w 9157648"/>
              <a:gd name="connsiteY1" fmla="*/ 0 h 714630"/>
              <a:gd name="connsiteX2" fmla="*/ 9144000 w 9157648"/>
              <a:gd name="connsiteY2" fmla="*/ 163774 h 714630"/>
              <a:gd name="connsiteX3" fmla="*/ 7055893 w 9157648"/>
              <a:gd name="connsiteY3" fmla="*/ 163773 h 714630"/>
              <a:gd name="connsiteX4" fmla="*/ 6631214 w 9157648"/>
              <a:gd name="connsiteY4" fmla="*/ 470903 h 714630"/>
              <a:gd name="connsiteX5" fmla="*/ 6220218 w 9157648"/>
              <a:gd name="connsiteY5" fmla="*/ 710761 h 714630"/>
              <a:gd name="connsiteX6" fmla="*/ 3050628 w 9157648"/>
              <a:gd name="connsiteY6" fmla="*/ 710762 h 714630"/>
              <a:gd name="connsiteX7" fmla="*/ 2624796 w 9157648"/>
              <a:gd name="connsiteY7" fmla="*/ 553124 h 714630"/>
              <a:gd name="connsiteX8" fmla="*/ 2455368 w 9157648"/>
              <a:gd name="connsiteY8" fmla="*/ 353801 h 714630"/>
              <a:gd name="connsiteX9" fmla="*/ 2038798 w 9157648"/>
              <a:gd name="connsiteY9" fmla="*/ 156298 h 714630"/>
              <a:gd name="connsiteX10" fmla="*/ 0 w 9157648"/>
              <a:gd name="connsiteY10" fmla="*/ 150125 h 714630"/>
              <a:gd name="connsiteX11" fmla="*/ 13648 w 9157648"/>
              <a:gd name="connsiteY11" fmla="*/ 0 h 714630"/>
              <a:gd name="connsiteX0" fmla="*/ 13648 w 9157648"/>
              <a:gd name="connsiteY0" fmla="*/ 0 h 714373"/>
              <a:gd name="connsiteX1" fmla="*/ 9157648 w 9157648"/>
              <a:gd name="connsiteY1" fmla="*/ 0 h 714373"/>
              <a:gd name="connsiteX2" fmla="*/ 9144000 w 9157648"/>
              <a:gd name="connsiteY2" fmla="*/ 163774 h 714373"/>
              <a:gd name="connsiteX3" fmla="*/ 7055893 w 9157648"/>
              <a:gd name="connsiteY3" fmla="*/ 163773 h 714373"/>
              <a:gd name="connsiteX4" fmla="*/ 6626231 w 9157648"/>
              <a:gd name="connsiteY4" fmla="*/ 463428 h 714373"/>
              <a:gd name="connsiteX5" fmla="*/ 6220218 w 9157648"/>
              <a:gd name="connsiteY5" fmla="*/ 710761 h 714373"/>
              <a:gd name="connsiteX6" fmla="*/ 3050628 w 9157648"/>
              <a:gd name="connsiteY6" fmla="*/ 710762 h 714373"/>
              <a:gd name="connsiteX7" fmla="*/ 2624796 w 9157648"/>
              <a:gd name="connsiteY7" fmla="*/ 553124 h 714373"/>
              <a:gd name="connsiteX8" fmla="*/ 2455368 w 9157648"/>
              <a:gd name="connsiteY8" fmla="*/ 353801 h 714373"/>
              <a:gd name="connsiteX9" fmla="*/ 2038798 w 9157648"/>
              <a:gd name="connsiteY9" fmla="*/ 156298 h 714373"/>
              <a:gd name="connsiteX10" fmla="*/ 0 w 9157648"/>
              <a:gd name="connsiteY10" fmla="*/ 150125 h 714373"/>
              <a:gd name="connsiteX11" fmla="*/ 13648 w 9157648"/>
              <a:gd name="connsiteY11" fmla="*/ 0 h 71437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8584"/>
              <a:gd name="connsiteX1" fmla="*/ 9157648 w 9157648"/>
              <a:gd name="connsiteY1" fmla="*/ 0 h 718584"/>
              <a:gd name="connsiteX2" fmla="*/ 9144000 w 9157648"/>
              <a:gd name="connsiteY2" fmla="*/ 163774 h 718584"/>
              <a:gd name="connsiteX3" fmla="*/ 7055893 w 9157648"/>
              <a:gd name="connsiteY3" fmla="*/ 163773 h 718584"/>
              <a:gd name="connsiteX4" fmla="*/ 6626231 w 9157648"/>
              <a:gd name="connsiteY4" fmla="*/ 463428 h 718584"/>
              <a:gd name="connsiteX5" fmla="*/ 6220218 w 9157648"/>
              <a:gd name="connsiteY5" fmla="*/ 710761 h 718584"/>
              <a:gd name="connsiteX6" fmla="*/ 3050628 w 9157648"/>
              <a:gd name="connsiteY6" fmla="*/ 710762 h 718584"/>
              <a:gd name="connsiteX7" fmla="*/ 2624796 w 9157648"/>
              <a:gd name="connsiteY7" fmla="*/ 553124 h 718584"/>
              <a:gd name="connsiteX8" fmla="*/ 2455368 w 9157648"/>
              <a:gd name="connsiteY8" fmla="*/ 353801 h 718584"/>
              <a:gd name="connsiteX9" fmla="*/ 2038798 w 9157648"/>
              <a:gd name="connsiteY9" fmla="*/ 156298 h 718584"/>
              <a:gd name="connsiteX10" fmla="*/ 0 w 9157648"/>
              <a:gd name="connsiteY10" fmla="*/ 150125 h 718584"/>
              <a:gd name="connsiteX11" fmla="*/ 13648 w 9157648"/>
              <a:gd name="connsiteY11" fmla="*/ 0 h 718584"/>
              <a:gd name="connsiteX0" fmla="*/ 13648 w 9157648"/>
              <a:gd name="connsiteY0" fmla="*/ 0 h 716243"/>
              <a:gd name="connsiteX1" fmla="*/ 9157648 w 9157648"/>
              <a:gd name="connsiteY1" fmla="*/ 0 h 716243"/>
              <a:gd name="connsiteX2" fmla="*/ 9144000 w 9157648"/>
              <a:gd name="connsiteY2" fmla="*/ 163774 h 716243"/>
              <a:gd name="connsiteX3" fmla="*/ 7055893 w 9157648"/>
              <a:gd name="connsiteY3" fmla="*/ 163773 h 716243"/>
              <a:gd name="connsiteX4" fmla="*/ 6626231 w 9157648"/>
              <a:gd name="connsiteY4" fmla="*/ 463428 h 716243"/>
              <a:gd name="connsiteX5" fmla="*/ 6220218 w 9157648"/>
              <a:gd name="connsiteY5" fmla="*/ 710761 h 716243"/>
              <a:gd name="connsiteX6" fmla="*/ 3050628 w 9157648"/>
              <a:gd name="connsiteY6" fmla="*/ 710762 h 716243"/>
              <a:gd name="connsiteX7" fmla="*/ 2624796 w 9157648"/>
              <a:gd name="connsiteY7" fmla="*/ 553124 h 716243"/>
              <a:gd name="connsiteX8" fmla="*/ 2455368 w 9157648"/>
              <a:gd name="connsiteY8" fmla="*/ 353801 h 716243"/>
              <a:gd name="connsiteX9" fmla="*/ 2038798 w 9157648"/>
              <a:gd name="connsiteY9" fmla="*/ 156298 h 716243"/>
              <a:gd name="connsiteX10" fmla="*/ 0 w 9157648"/>
              <a:gd name="connsiteY10" fmla="*/ 150125 h 716243"/>
              <a:gd name="connsiteX11" fmla="*/ 13648 w 9157648"/>
              <a:gd name="connsiteY11" fmla="*/ 0 h 71624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996"/>
              <a:gd name="connsiteX1" fmla="*/ 9157648 w 9157648"/>
              <a:gd name="connsiteY1" fmla="*/ 0 h 714996"/>
              <a:gd name="connsiteX2" fmla="*/ 9144000 w 9157648"/>
              <a:gd name="connsiteY2" fmla="*/ 163774 h 714996"/>
              <a:gd name="connsiteX3" fmla="*/ 7055893 w 9157648"/>
              <a:gd name="connsiteY3" fmla="*/ 163773 h 714996"/>
              <a:gd name="connsiteX4" fmla="*/ 6626231 w 9157648"/>
              <a:gd name="connsiteY4" fmla="*/ 463428 h 714996"/>
              <a:gd name="connsiteX5" fmla="*/ 6220218 w 9157648"/>
              <a:gd name="connsiteY5" fmla="*/ 710761 h 714996"/>
              <a:gd name="connsiteX6" fmla="*/ 3050628 w 9157648"/>
              <a:gd name="connsiteY6" fmla="*/ 710762 h 714996"/>
              <a:gd name="connsiteX7" fmla="*/ 2624796 w 9157648"/>
              <a:gd name="connsiteY7" fmla="*/ 553124 h 714996"/>
              <a:gd name="connsiteX8" fmla="*/ 2455368 w 9157648"/>
              <a:gd name="connsiteY8" fmla="*/ 353801 h 714996"/>
              <a:gd name="connsiteX9" fmla="*/ 2038798 w 9157648"/>
              <a:gd name="connsiteY9" fmla="*/ 156298 h 714996"/>
              <a:gd name="connsiteX10" fmla="*/ 0 w 9157648"/>
              <a:gd name="connsiteY10" fmla="*/ 150125 h 714996"/>
              <a:gd name="connsiteX11" fmla="*/ 13648 w 9157648"/>
              <a:gd name="connsiteY11" fmla="*/ 0 h 714996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55893 w 9157648"/>
              <a:gd name="connsiteY3" fmla="*/ 163773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3632"/>
              <a:gd name="connsiteX1" fmla="*/ 9157648 w 9157648"/>
              <a:gd name="connsiteY1" fmla="*/ 0 h 713632"/>
              <a:gd name="connsiteX2" fmla="*/ 9144000 w 9157648"/>
              <a:gd name="connsiteY2" fmla="*/ 163774 h 713632"/>
              <a:gd name="connsiteX3" fmla="*/ 7023503 w 9157648"/>
              <a:gd name="connsiteY3" fmla="*/ 153807 h 713632"/>
              <a:gd name="connsiteX4" fmla="*/ 6626231 w 9157648"/>
              <a:gd name="connsiteY4" fmla="*/ 463428 h 713632"/>
              <a:gd name="connsiteX5" fmla="*/ 6220218 w 9157648"/>
              <a:gd name="connsiteY5" fmla="*/ 710761 h 713632"/>
              <a:gd name="connsiteX6" fmla="*/ 3050628 w 9157648"/>
              <a:gd name="connsiteY6" fmla="*/ 710762 h 713632"/>
              <a:gd name="connsiteX7" fmla="*/ 2624796 w 9157648"/>
              <a:gd name="connsiteY7" fmla="*/ 553124 h 713632"/>
              <a:gd name="connsiteX8" fmla="*/ 2455368 w 9157648"/>
              <a:gd name="connsiteY8" fmla="*/ 353801 h 713632"/>
              <a:gd name="connsiteX9" fmla="*/ 2038798 w 9157648"/>
              <a:gd name="connsiteY9" fmla="*/ 156298 h 713632"/>
              <a:gd name="connsiteX10" fmla="*/ 0 w 9157648"/>
              <a:gd name="connsiteY10" fmla="*/ 150125 h 713632"/>
              <a:gd name="connsiteX11" fmla="*/ 13648 w 9157648"/>
              <a:gd name="connsiteY11" fmla="*/ 0 h 713632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8791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6300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1317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57648" h="713221">
                <a:moveTo>
                  <a:pt x="13648" y="0"/>
                </a:moveTo>
                <a:lnTo>
                  <a:pt x="9157648" y="0"/>
                </a:lnTo>
                <a:cubicBezTo>
                  <a:pt x="9157251" y="52930"/>
                  <a:pt x="9156855" y="98387"/>
                  <a:pt x="9156458" y="151317"/>
                </a:cubicBezTo>
                <a:lnTo>
                  <a:pt x="7023503" y="153807"/>
                </a:lnTo>
                <a:cubicBezTo>
                  <a:pt x="6861751" y="130250"/>
                  <a:pt x="6695331" y="391781"/>
                  <a:pt x="6626231" y="463428"/>
                </a:cubicBezTo>
                <a:cubicBezTo>
                  <a:pt x="6430061" y="669620"/>
                  <a:pt x="6478545" y="710649"/>
                  <a:pt x="6220218" y="710761"/>
                </a:cubicBezTo>
                <a:lnTo>
                  <a:pt x="3050628" y="710762"/>
                </a:lnTo>
                <a:cubicBezTo>
                  <a:pt x="2686843" y="726016"/>
                  <a:pt x="2761380" y="669924"/>
                  <a:pt x="2624796" y="553124"/>
                </a:cubicBezTo>
                <a:cubicBezTo>
                  <a:pt x="2565452" y="481174"/>
                  <a:pt x="2507355" y="410803"/>
                  <a:pt x="2455368" y="353801"/>
                </a:cubicBezTo>
                <a:cubicBezTo>
                  <a:pt x="2266797" y="184151"/>
                  <a:pt x="2343381" y="159098"/>
                  <a:pt x="2038798" y="156298"/>
                </a:cubicBezTo>
                <a:lnTo>
                  <a:pt x="0" y="150125"/>
                </a:lnTo>
                <a:lnTo>
                  <a:pt x="13648" y="0"/>
                </a:lnTo>
                <a:close/>
              </a:path>
            </a:pathLst>
          </a:custGeom>
          <a:solidFill>
            <a:srgbClr val="451C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</a:rPr>
              <a:t>Case 1</a:t>
            </a:r>
          </a:p>
        </p:txBody>
      </p:sp>
      <p:pic>
        <p:nvPicPr>
          <p:cNvPr id="90" name="Picture 2" descr="C:\Users\goldinl.CTU\AppData\Local\Microsoft\Windows\Temporary Internet Files\Content.Outlook\OQUTX7GM\CHRC logo_HEARTicon (2).jpg">
            <a:extLst>
              <a:ext uri="{FF2B5EF4-FFF2-40B4-BE49-F238E27FC236}">
                <a16:creationId xmlns:a16="http://schemas.microsoft.com/office/drawing/2014/main" id="{DBC02BB8-1834-413B-88D4-797705FBD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DFC"/>
              </a:clrFrom>
              <a:clrTo>
                <a:srgbClr val="FFFDFC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727" y="6490451"/>
            <a:ext cx="263937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wearing a white shirt&#10;&#10;Description generated with very high confidence">
            <a:extLst>
              <a:ext uri="{FF2B5EF4-FFF2-40B4-BE49-F238E27FC236}">
                <a16:creationId xmlns:a16="http://schemas.microsoft.com/office/drawing/2014/main" id="{6683A0F7-3792-4887-AAFE-92482029B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2" y="1699443"/>
            <a:ext cx="2758148" cy="47282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1912BF-59B5-4DA6-9294-818DD7192470}"/>
              </a:ext>
            </a:extLst>
          </p:cNvPr>
          <p:cNvSpPr txBox="1"/>
          <p:nvPr/>
        </p:nvSpPr>
        <p:spPr>
          <a:xfrm>
            <a:off x="1318949" y="1449598"/>
            <a:ext cx="27611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Mark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63 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years old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C00265-C7A4-431E-9D92-F18BFF5AA3B7}"/>
              </a:ext>
            </a:extLst>
          </p:cNvPr>
          <p:cNvSpPr/>
          <p:nvPr/>
        </p:nvSpPr>
        <p:spPr>
          <a:xfrm>
            <a:off x="3486404" y="1500261"/>
            <a:ext cx="5394960" cy="446884"/>
          </a:xfrm>
          <a:prstGeom prst="rect">
            <a:avLst/>
          </a:prstGeom>
          <a:solidFill>
            <a:srgbClr val="967A98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Mark’s History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153D0D32-87B7-4414-9FDD-021E0BE24C98}"/>
              </a:ext>
            </a:extLst>
          </p:cNvPr>
          <p:cNvSpPr/>
          <p:nvPr/>
        </p:nvSpPr>
        <p:spPr>
          <a:xfrm>
            <a:off x="3769549" y="1948404"/>
            <a:ext cx="1069910" cy="1063012"/>
          </a:xfrm>
          <a:custGeom>
            <a:avLst/>
            <a:gdLst>
              <a:gd name="connsiteX0" fmla="*/ 0 w 1465388"/>
              <a:gd name="connsiteY0" fmla="*/ 0 h 1465388"/>
              <a:gd name="connsiteX1" fmla="*/ 1465388 w 1465388"/>
              <a:gd name="connsiteY1" fmla="*/ 0 h 1465388"/>
              <a:gd name="connsiteX2" fmla="*/ 1465388 w 1465388"/>
              <a:gd name="connsiteY2" fmla="*/ 1465388 h 1465388"/>
              <a:gd name="connsiteX3" fmla="*/ 0 w 1465388"/>
              <a:gd name="connsiteY3" fmla="*/ 1465388 h 1465388"/>
              <a:gd name="connsiteX4" fmla="*/ 0 w 1465388"/>
              <a:gd name="connsiteY4" fmla="*/ 0 h 1465388"/>
              <a:gd name="connsiteX0" fmla="*/ 314916 w 1925576"/>
              <a:gd name="connsiteY0" fmla="*/ 342901 h 1914384"/>
              <a:gd name="connsiteX1" fmla="*/ 1695482 w 1925576"/>
              <a:gd name="connsiteY1" fmla="*/ 224498 h 1914384"/>
              <a:gd name="connsiteX2" fmla="*/ 1695482 w 1925576"/>
              <a:gd name="connsiteY2" fmla="*/ 1689886 h 1914384"/>
              <a:gd name="connsiteX3" fmla="*/ 230094 w 1925576"/>
              <a:gd name="connsiteY3" fmla="*/ 1689886 h 1914384"/>
              <a:gd name="connsiteX4" fmla="*/ 314916 w 1925576"/>
              <a:gd name="connsiteY4" fmla="*/ 342901 h 1914384"/>
              <a:gd name="connsiteX0" fmla="*/ 314916 w 1925576"/>
              <a:gd name="connsiteY0" fmla="*/ 342901 h 1689886"/>
              <a:gd name="connsiteX1" fmla="*/ 1695482 w 1925576"/>
              <a:gd name="connsiteY1" fmla="*/ 224498 h 1689886"/>
              <a:gd name="connsiteX2" fmla="*/ 1695482 w 1925576"/>
              <a:gd name="connsiteY2" fmla="*/ 1689886 h 1689886"/>
              <a:gd name="connsiteX3" fmla="*/ 230094 w 1925576"/>
              <a:gd name="connsiteY3" fmla="*/ 1689886 h 1689886"/>
              <a:gd name="connsiteX4" fmla="*/ 314916 w 1925576"/>
              <a:gd name="connsiteY4" fmla="*/ 342901 h 1689886"/>
              <a:gd name="connsiteX0" fmla="*/ 84822 w 1695482"/>
              <a:gd name="connsiteY0" fmla="*/ 342901 h 1689886"/>
              <a:gd name="connsiteX1" fmla="*/ 1465388 w 1695482"/>
              <a:gd name="connsiteY1" fmla="*/ 224498 h 1689886"/>
              <a:gd name="connsiteX2" fmla="*/ 1465388 w 1695482"/>
              <a:gd name="connsiteY2" fmla="*/ 1689886 h 1689886"/>
              <a:gd name="connsiteX3" fmla="*/ 0 w 1695482"/>
              <a:gd name="connsiteY3" fmla="*/ 1689886 h 1689886"/>
              <a:gd name="connsiteX4" fmla="*/ 84822 w 1695482"/>
              <a:gd name="connsiteY4" fmla="*/ 342901 h 1689886"/>
              <a:gd name="connsiteX0" fmla="*/ 84822 w 1695482"/>
              <a:gd name="connsiteY0" fmla="*/ 118403 h 1465388"/>
              <a:gd name="connsiteX1" fmla="*/ 1465388 w 1695482"/>
              <a:gd name="connsiteY1" fmla="*/ 0 h 1465388"/>
              <a:gd name="connsiteX2" fmla="*/ 1465388 w 1695482"/>
              <a:gd name="connsiteY2" fmla="*/ 1465388 h 1465388"/>
              <a:gd name="connsiteX3" fmla="*/ 0 w 1695482"/>
              <a:gd name="connsiteY3" fmla="*/ 1465388 h 1465388"/>
              <a:gd name="connsiteX4" fmla="*/ 84822 w 1695482"/>
              <a:gd name="connsiteY4" fmla="*/ 118403 h 1465388"/>
              <a:gd name="connsiteX0" fmla="*/ 84822 w 1465388"/>
              <a:gd name="connsiteY0" fmla="*/ 118403 h 1465388"/>
              <a:gd name="connsiteX1" fmla="*/ 1465388 w 1465388"/>
              <a:gd name="connsiteY1" fmla="*/ 0 h 1465388"/>
              <a:gd name="connsiteX2" fmla="*/ 1465388 w 1465388"/>
              <a:gd name="connsiteY2" fmla="*/ 1465388 h 1465388"/>
              <a:gd name="connsiteX3" fmla="*/ 0 w 1465388"/>
              <a:gd name="connsiteY3" fmla="*/ 1465388 h 1465388"/>
              <a:gd name="connsiteX4" fmla="*/ 84822 w 1465388"/>
              <a:gd name="connsiteY4" fmla="*/ 118403 h 1465388"/>
              <a:gd name="connsiteX0" fmla="*/ 84822 w 1465388"/>
              <a:gd name="connsiteY0" fmla="*/ 0 h 1346985"/>
              <a:gd name="connsiteX1" fmla="*/ 1292302 w 1465388"/>
              <a:gd name="connsiteY1" fmla="*/ 8206 h 1346985"/>
              <a:gd name="connsiteX2" fmla="*/ 1465388 w 1465388"/>
              <a:gd name="connsiteY2" fmla="*/ 1346985 h 1346985"/>
              <a:gd name="connsiteX3" fmla="*/ 0 w 1465388"/>
              <a:gd name="connsiteY3" fmla="*/ 1346985 h 1346985"/>
              <a:gd name="connsiteX4" fmla="*/ 84822 w 1465388"/>
              <a:gd name="connsiteY4" fmla="*/ 0 h 1346985"/>
              <a:gd name="connsiteX0" fmla="*/ 84822 w 1441576"/>
              <a:gd name="connsiteY0" fmla="*/ 0 h 1346985"/>
              <a:gd name="connsiteX1" fmla="*/ 1292302 w 1441576"/>
              <a:gd name="connsiteY1" fmla="*/ 8206 h 1346985"/>
              <a:gd name="connsiteX2" fmla="*/ 1441576 w 1441576"/>
              <a:gd name="connsiteY2" fmla="*/ 1339728 h 1346985"/>
              <a:gd name="connsiteX3" fmla="*/ 0 w 1441576"/>
              <a:gd name="connsiteY3" fmla="*/ 1346985 h 1346985"/>
              <a:gd name="connsiteX4" fmla="*/ 84822 w 1441576"/>
              <a:gd name="connsiteY4" fmla="*/ 0 h 1346985"/>
              <a:gd name="connsiteX0" fmla="*/ 140839 w 1441576"/>
              <a:gd name="connsiteY0" fmla="*/ 0 h 1401414"/>
              <a:gd name="connsiteX1" fmla="*/ 1292302 w 1441576"/>
              <a:gd name="connsiteY1" fmla="*/ 62635 h 1401414"/>
              <a:gd name="connsiteX2" fmla="*/ 1441576 w 1441576"/>
              <a:gd name="connsiteY2" fmla="*/ 1394157 h 1401414"/>
              <a:gd name="connsiteX3" fmla="*/ 0 w 1441576"/>
              <a:gd name="connsiteY3" fmla="*/ 1401414 h 1401414"/>
              <a:gd name="connsiteX4" fmla="*/ 140839 w 1441576"/>
              <a:gd name="connsiteY4" fmla="*/ 0 h 1401414"/>
              <a:gd name="connsiteX0" fmla="*/ 140839 w 1410507"/>
              <a:gd name="connsiteY0" fmla="*/ 0 h 1401414"/>
              <a:gd name="connsiteX1" fmla="*/ 1292302 w 1410507"/>
              <a:gd name="connsiteY1" fmla="*/ 62635 h 1401414"/>
              <a:gd name="connsiteX2" fmla="*/ 1410507 w 1410507"/>
              <a:gd name="connsiteY2" fmla="*/ 1361500 h 1401414"/>
              <a:gd name="connsiteX3" fmla="*/ 0 w 1410507"/>
              <a:gd name="connsiteY3" fmla="*/ 1401414 h 1401414"/>
              <a:gd name="connsiteX4" fmla="*/ 140839 w 1410507"/>
              <a:gd name="connsiteY4" fmla="*/ 0 h 1401414"/>
              <a:gd name="connsiteX0" fmla="*/ 40827 w 1410507"/>
              <a:gd name="connsiteY0" fmla="*/ 0 h 1401414"/>
              <a:gd name="connsiteX1" fmla="*/ 1292302 w 1410507"/>
              <a:gd name="connsiteY1" fmla="*/ 62635 h 1401414"/>
              <a:gd name="connsiteX2" fmla="*/ 1410507 w 1410507"/>
              <a:gd name="connsiteY2" fmla="*/ 1361500 h 1401414"/>
              <a:gd name="connsiteX3" fmla="*/ 0 w 1410507"/>
              <a:gd name="connsiteY3" fmla="*/ 1401414 h 1401414"/>
              <a:gd name="connsiteX4" fmla="*/ 40827 w 1410507"/>
              <a:gd name="connsiteY4" fmla="*/ 0 h 1401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507" h="1401414">
                <a:moveTo>
                  <a:pt x="40827" y="0"/>
                </a:moveTo>
                <a:lnTo>
                  <a:pt x="1292302" y="62635"/>
                </a:lnTo>
                <a:lnTo>
                  <a:pt x="1410507" y="1361500"/>
                </a:lnTo>
                <a:lnTo>
                  <a:pt x="0" y="1401414"/>
                </a:lnTo>
                <a:lnTo>
                  <a:pt x="408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8100000" algn="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2EA564-FD6E-492A-9CDD-2793BF60C92A}"/>
              </a:ext>
            </a:extLst>
          </p:cNvPr>
          <p:cNvSpPr/>
          <p:nvPr/>
        </p:nvSpPr>
        <p:spPr>
          <a:xfrm>
            <a:off x="3486404" y="1905643"/>
            <a:ext cx="5394960" cy="1111538"/>
          </a:xfrm>
          <a:prstGeom prst="rect">
            <a:avLst/>
          </a:prstGeom>
          <a:solidFill>
            <a:srgbClr val="451C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B16BED-4B78-440E-9451-9A11310BC546}"/>
              </a:ext>
            </a:extLst>
          </p:cNvPr>
          <p:cNvSpPr/>
          <p:nvPr/>
        </p:nvSpPr>
        <p:spPr>
          <a:xfrm>
            <a:off x="3669605" y="2077265"/>
            <a:ext cx="1039860" cy="7682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38100" dir="18900000">
              <a:prstClr val="black">
                <a:alpha val="3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513D554-8DC2-4966-BA5A-202CB9A033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232" y="2173054"/>
            <a:ext cx="544716" cy="5447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8C743DE-067D-49DB-A06C-9EFC0506C0AC}"/>
              </a:ext>
            </a:extLst>
          </p:cNvPr>
          <p:cNvSpPr txBox="1"/>
          <p:nvPr/>
        </p:nvSpPr>
        <p:spPr>
          <a:xfrm>
            <a:off x="4848835" y="1958324"/>
            <a:ext cx="40446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gency FB" panose="020B0503020202020204" pitchFamily="34" charset="0"/>
              <a:buChar char="•"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T2DM for 8 years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gency FB" panose="020B0503020202020204" pitchFamily="34" charset="0"/>
              <a:buChar char="•"/>
              <a:tabLst/>
              <a:defRPr/>
            </a:pPr>
            <a:r>
              <a:rPr kumimoji="0" lang="en-CA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Myocardial Infarction 3 years ago (DES stent)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gency FB" panose="020B0503020202020204" pitchFamily="34" charset="0"/>
              <a:buChar char="•"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Hypertension x 10 years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gency FB" panose="020B0503020202020204" pitchFamily="34" charset="0"/>
              <a:buChar char="•"/>
              <a:tabLst/>
              <a:defRPr/>
            </a:pPr>
            <a:r>
              <a:rPr lang="en-CA" sz="1600" dirty="0">
                <a:solidFill>
                  <a:prstClr val="white"/>
                </a:solidFill>
                <a:latin typeface="Arial Narrow" panose="020B0606020202030204" pitchFamily="34" charset="0"/>
              </a:rPr>
              <a:t>Past smoker 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B4B9BC-B6D3-4682-B1E5-F952593AE423}"/>
              </a:ext>
            </a:extLst>
          </p:cNvPr>
          <p:cNvSpPr/>
          <p:nvPr/>
        </p:nvSpPr>
        <p:spPr>
          <a:xfrm>
            <a:off x="3486404" y="3264264"/>
            <a:ext cx="5394960" cy="446884"/>
          </a:xfrm>
          <a:prstGeom prst="rect">
            <a:avLst/>
          </a:prstGeom>
          <a:solidFill>
            <a:srgbClr val="967A98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Physical Exam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0E70A2-8F8E-4A8C-B930-C31AA2176800}"/>
              </a:ext>
            </a:extLst>
          </p:cNvPr>
          <p:cNvSpPr/>
          <p:nvPr/>
        </p:nvSpPr>
        <p:spPr>
          <a:xfrm>
            <a:off x="3486404" y="3669646"/>
            <a:ext cx="5394960" cy="2264611"/>
          </a:xfrm>
          <a:prstGeom prst="rect">
            <a:avLst/>
          </a:prstGeom>
          <a:solidFill>
            <a:srgbClr val="451C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671C64-D546-45BB-8E0F-C4E0914A0F0C}"/>
              </a:ext>
            </a:extLst>
          </p:cNvPr>
          <p:cNvSpPr txBox="1"/>
          <p:nvPr/>
        </p:nvSpPr>
        <p:spPr>
          <a:xfrm>
            <a:off x="4848835" y="4041311"/>
            <a:ext cx="38516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gency FB" panose="020B0503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BMI 32.6 kg/m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2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gency FB" panose="020B0503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BP  128/78 mmHg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gency FB" panose="020B0503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HR  78 regular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 Retinopathy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 Neuropathy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Rest of exam normal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4B0EE6-34F5-4259-9F74-EFF04E966181}"/>
              </a:ext>
            </a:extLst>
          </p:cNvPr>
          <p:cNvSpPr/>
          <p:nvPr/>
        </p:nvSpPr>
        <p:spPr>
          <a:xfrm>
            <a:off x="3669605" y="3841268"/>
            <a:ext cx="1039860" cy="1965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38100" dir="18900000">
              <a:prstClr val="black">
                <a:alpha val="3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23" name="Picture 14" descr="Image result for stethoscope icons png">
            <a:extLst>
              <a:ext uri="{FF2B5EF4-FFF2-40B4-BE49-F238E27FC236}">
                <a16:creationId xmlns:a16="http://schemas.microsoft.com/office/drawing/2014/main" id="{6C45B7A2-8A76-46CB-A358-3E0C3B226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407" y="4366610"/>
            <a:ext cx="936515" cy="93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FB9A51-050F-4CF4-992E-DCFDFE893DEB}"/>
              </a:ext>
            </a:extLst>
          </p:cNvPr>
          <p:cNvSpPr/>
          <p:nvPr/>
        </p:nvSpPr>
        <p:spPr>
          <a:xfrm>
            <a:off x="80302" y="6533126"/>
            <a:ext cx="14029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CA" sz="1100" kern="0" dirty="0">
                <a:solidFill>
                  <a:schemeClr val="bg1"/>
                </a:solidFill>
                <a:latin typeface="Arial Narrow" panose="020B0606020202030204" pitchFamily="34" charset="0"/>
              </a:rPr>
              <a:t>DES: drug eluting stent </a:t>
            </a:r>
          </a:p>
        </p:txBody>
      </p:sp>
    </p:spTree>
    <p:extLst>
      <p:ext uri="{BB962C8B-B14F-4D97-AF65-F5344CB8AC3E}">
        <p14:creationId xmlns:p14="http://schemas.microsoft.com/office/powerpoint/2010/main" val="76429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1547358-5DDD-446A-BD3C-F2C5CE66B8DF}"/>
              </a:ext>
            </a:extLst>
          </p:cNvPr>
          <p:cNvSpPr/>
          <p:nvPr/>
        </p:nvSpPr>
        <p:spPr>
          <a:xfrm>
            <a:off x="-8967" y="6427697"/>
            <a:ext cx="9152965" cy="431907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C630CEB-3771-4CCB-A7E4-C4BC913ED6B9}"/>
              </a:ext>
            </a:extLst>
          </p:cNvPr>
          <p:cNvSpPr/>
          <p:nvPr/>
        </p:nvSpPr>
        <p:spPr>
          <a:xfrm>
            <a:off x="-8965" y="0"/>
            <a:ext cx="9157648" cy="1156537"/>
          </a:xfrm>
          <a:custGeom>
            <a:avLst/>
            <a:gdLst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44000 w 9144000"/>
              <a:gd name="connsiteY2" fmla="*/ 750627 h 750627"/>
              <a:gd name="connsiteX3" fmla="*/ 0 w 9144000"/>
              <a:gd name="connsiteY3" fmla="*/ 750627 h 750627"/>
              <a:gd name="connsiteX4" fmla="*/ 0 w 9144000"/>
              <a:gd name="connsiteY4" fmla="*/ 0 h 750627"/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30352 w 9144000"/>
              <a:gd name="connsiteY2" fmla="*/ 191069 h 750627"/>
              <a:gd name="connsiteX3" fmla="*/ 9144000 w 9144000"/>
              <a:gd name="connsiteY3" fmla="*/ 750627 h 750627"/>
              <a:gd name="connsiteX4" fmla="*/ 0 w 9144000"/>
              <a:gd name="connsiteY4" fmla="*/ 750627 h 750627"/>
              <a:gd name="connsiteX5" fmla="*/ 0 w 9144000"/>
              <a:gd name="connsiteY5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13648 w 9157648"/>
              <a:gd name="connsiteY4" fmla="*/ 750627 h 750627"/>
              <a:gd name="connsiteX5" fmla="*/ 0 w 9157648"/>
              <a:gd name="connsiteY5" fmla="*/ 150125 h 750627"/>
              <a:gd name="connsiteX6" fmla="*/ 13648 w 9157648"/>
              <a:gd name="connsiteY6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6387152 w 9157648"/>
              <a:gd name="connsiteY3" fmla="*/ 750627 h 750627"/>
              <a:gd name="connsiteX4" fmla="*/ 2811439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629099 w 9157648"/>
              <a:gd name="connsiteY3" fmla="*/ 491319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583141 w 9157648"/>
              <a:gd name="connsiteY6" fmla="*/ 50496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265529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6306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739407 w 9157648"/>
              <a:gd name="connsiteY6" fmla="*/ 45097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455368 w 9157648"/>
              <a:gd name="connsiteY6" fmla="*/ 35380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04863 w 9157648"/>
              <a:gd name="connsiteY6" fmla="*/ 528209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192811 w 9157648"/>
              <a:gd name="connsiteY4" fmla="*/ 713253 h 713253"/>
              <a:gd name="connsiteX5" fmla="*/ 3050628 w 9157648"/>
              <a:gd name="connsiteY5" fmla="*/ 710762 h 713253"/>
              <a:gd name="connsiteX6" fmla="*/ 2624796 w 9157648"/>
              <a:gd name="connsiteY6" fmla="*/ 553124 h 713253"/>
              <a:gd name="connsiteX7" fmla="*/ 2455368 w 9157648"/>
              <a:gd name="connsiteY7" fmla="*/ 353801 h 713253"/>
              <a:gd name="connsiteX8" fmla="*/ 2038798 w 9157648"/>
              <a:gd name="connsiteY8" fmla="*/ 156298 h 713253"/>
              <a:gd name="connsiteX9" fmla="*/ 0 w 9157648"/>
              <a:gd name="connsiteY9" fmla="*/ 150125 h 713253"/>
              <a:gd name="connsiteX10" fmla="*/ 13648 w 9157648"/>
              <a:gd name="connsiteY10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18755 w 9157648"/>
              <a:gd name="connsiteY4" fmla="*/ 351309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3667"/>
              <a:gd name="connsiteX1" fmla="*/ 9157648 w 9157648"/>
              <a:gd name="connsiteY1" fmla="*/ 0 h 713667"/>
              <a:gd name="connsiteX2" fmla="*/ 9144000 w 9157648"/>
              <a:gd name="connsiteY2" fmla="*/ 163774 h 713667"/>
              <a:gd name="connsiteX3" fmla="*/ 7055893 w 9157648"/>
              <a:gd name="connsiteY3" fmla="*/ 163773 h 713667"/>
              <a:gd name="connsiteX4" fmla="*/ 6621247 w 9157648"/>
              <a:gd name="connsiteY4" fmla="*/ 455954 h 713667"/>
              <a:gd name="connsiteX5" fmla="*/ 6192811 w 9157648"/>
              <a:gd name="connsiteY5" fmla="*/ 713253 h 713667"/>
              <a:gd name="connsiteX6" fmla="*/ 3050628 w 9157648"/>
              <a:gd name="connsiteY6" fmla="*/ 710762 h 713667"/>
              <a:gd name="connsiteX7" fmla="*/ 2624796 w 9157648"/>
              <a:gd name="connsiteY7" fmla="*/ 553124 h 713667"/>
              <a:gd name="connsiteX8" fmla="*/ 2455368 w 9157648"/>
              <a:gd name="connsiteY8" fmla="*/ 353801 h 713667"/>
              <a:gd name="connsiteX9" fmla="*/ 2038798 w 9157648"/>
              <a:gd name="connsiteY9" fmla="*/ 156298 h 713667"/>
              <a:gd name="connsiteX10" fmla="*/ 0 w 9157648"/>
              <a:gd name="connsiteY10" fmla="*/ 150125 h 713667"/>
              <a:gd name="connsiteX11" fmla="*/ 13648 w 9157648"/>
              <a:gd name="connsiteY11" fmla="*/ 0 h 713667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55954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36197 w 9157648"/>
              <a:gd name="connsiteY4" fmla="*/ 475886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4941"/>
              <a:gd name="connsiteX1" fmla="*/ 9157648 w 9157648"/>
              <a:gd name="connsiteY1" fmla="*/ 0 h 714941"/>
              <a:gd name="connsiteX2" fmla="*/ 9144000 w 9157648"/>
              <a:gd name="connsiteY2" fmla="*/ 163774 h 714941"/>
              <a:gd name="connsiteX3" fmla="*/ 7055893 w 9157648"/>
              <a:gd name="connsiteY3" fmla="*/ 163773 h 714941"/>
              <a:gd name="connsiteX4" fmla="*/ 6621247 w 9157648"/>
              <a:gd name="connsiteY4" fmla="*/ 460937 h 714941"/>
              <a:gd name="connsiteX5" fmla="*/ 6220218 w 9157648"/>
              <a:gd name="connsiteY5" fmla="*/ 710761 h 714941"/>
              <a:gd name="connsiteX6" fmla="*/ 3050628 w 9157648"/>
              <a:gd name="connsiteY6" fmla="*/ 710762 h 714941"/>
              <a:gd name="connsiteX7" fmla="*/ 2624796 w 9157648"/>
              <a:gd name="connsiteY7" fmla="*/ 553124 h 714941"/>
              <a:gd name="connsiteX8" fmla="*/ 2455368 w 9157648"/>
              <a:gd name="connsiteY8" fmla="*/ 353801 h 714941"/>
              <a:gd name="connsiteX9" fmla="*/ 2038798 w 9157648"/>
              <a:gd name="connsiteY9" fmla="*/ 156298 h 714941"/>
              <a:gd name="connsiteX10" fmla="*/ 0 w 9157648"/>
              <a:gd name="connsiteY10" fmla="*/ 150125 h 714941"/>
              <a:gd name="connsiteX11" fmla="*/ 13648 w 9157648"/>
              <a:gd name="connsiteY11" fmla="*/ 0 h 714941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630"/>
              <a:gd name="connsiteX1" fmla="*/ 9157648 w 9157648"/>
              <a:gd name="connsiteY1" fmla="*/ 0 h 714630"/>
              <a:gd name="connsiteX2" fmla="*/ 9144000 w 9157648"/>
              <a:gd name="connsiteY2" fmla="*/ 163774 h 714630"/>
              <a:gd name="connsiteX3" fmla="*/ 7055893 w 9157648"/>
              <a:gd name="connsiteY3" fmla="*/ 163773 h 714630"/>
              <a:gd name="connsiteX4" fmla="*/ 6631214 w 9157648"/>
              <a:gd name="connsiteY4" fmla="*/ 470903 h 714630"/>
              <a:gd name="connsiteX5" fmla="*/ 6220218 w 9157648"/>
              <a:gd name="connsiteY5" fmla="*/ 710761 h 714630"/>
              <a:gd name="connsiteX6" fmla="*/ 3050628 w 9157648"/>
              <a:gd name="connsiteY6" fmla="*/ 710762 h 714630"/>
              <a:gd name="connsiteX7" fmla="*/ 2624796 w 9157648"/>
              <a:gd name="connsiteY7" fmla="*/ 553124 h 714630"/>
              <a:gd name="connsiteX8" fmla="*/ 2455368 w 9157648"/>
              <a:gd name="connsiteY8" fmla="*/ 353801 h 714630"/>
              <a:gd name="connsiteX9" fmla="*/ 2038798 w 9157648"/>
              <a:gd name="connsiteY9" fmla="*/ 156298 h 714630"/>
              <a:gd name="connsiteX10" fmla="*/ 0 w 9157648"/>
              <a:gd name="connsiteY10" fmla="*/ 150125 h 714630"/>
              <a:gd name="connsiteX11" fmla="*/ 13648 w 9157648"/>
              <a:gd name="connsiteY11" fmla="*/ 0 h 714630"/>
              <a:gd name="connsiteX0" fmla="*/ 13648 w 9157648"/>
              <a:gd name="connsiteY0" fmla="*/ 0 h 714373"/>
              <a:gd name="connsiteX1" fmla="*/ 9157648 w 9157648"/>
              <a:gd name="connsiteY1" fmla="*/ 0 h 714373"/>
              <a:gd name="connsiteX2" fmla="*/ 9144000 w 9157648"/>
              <a:gd name="connsiteY2" fmla="*/ 163774 h 714373"/>
              <a:gd name="connsiteX3" fmla="*/ 7055893 w 9157648"/>
              <a:gd name="connsiteY3" fmla="*/ 163773 h 714373"/>
              <a:gd name="connsiteX4" fmla="*/ 6626231 w 9157648"/>
              <a:gd name="connsiteY4" fmla="*/ 463428 h 714373"/>
              <a:gd name="connsiteX5" fmla="*/ 6220218 w 9157648"/>
              <a:gd name="connsiteY5" fmla="*/ 710761 h 714373"/>
              <a:gd name="connsiteX6" fmla="*/ 3050628 w 9157648"/>
              <a:gd name="connsiteY6" fmla="*/ 710762 h 714373"/>
              <a:gd name="connsiteX7" fmla="*/ 2624796 w 9157648"/>
              <a:gd name="connsiteY7" fmla="*/ 553124 h 714373"/>
              <a:gd name="connsiteX8" fmla="*/ 2455368 w 9157648"/>
              <a:gd name="connsiteY8" fmla="*/ 353801 h 714373"/>
              <a:gd name="connsiteX9" fmla="*/ 2038798 w 9157648"/>
              <a:gd name="connsiteY9" fmla="*/ 156298 h 714373"/>
              <a:gd name="connsiteX10" fmla="*/ 0 w 9157648"/>
              <a:gd name="connsiteY10" fmla="*/ 150125 h 714373"/>
              <a:gd name="connsiteX11" fmla="*/ 13648 w 9157648"/>
              <a:gd name="connsiteY11" fmla="*/ 0 h 71437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8584"/>
              <a:gd name="connsiteX1" fmla="*/ 9157648 w 9157648"/>
              <a:gd name="connsiteY1" fmla="*/ 0 h 718584"/>
              <a:gd name="connsiteX2" fmla="*/ 9144000 w 9157648"/>
              <a:gd name="connsiteY2" fmla="*/ 163774 h 718584"/>
              <a:gd name="connsiteX3" fmla="*/ 7055893 w 9157648"/>
              <a:gd name="connsiteY3" fmla="*/ 163773 h 718584"/>
              <a:gd name="connsiteX4" fmla="*/ 6626231 w 9157648"/>
              <a:gd name="connsiteY4" fmla="*/ 463428 h 718584"/>
              <a:gd name="connsiteX5" fmla="*/ 6220218 w 9157648"/>
              <a:gd name="connsiteY5" fmla="*/ 710761 h 718584"/>
              <a:gd name="connsiteX6" fmla="*/ 3050628 w 9157648"/>
              <a:gd name="connsiteY6" fmla="*/ 710762 h 718584"/>
              <a:gd name="connsiteX7" fmla="*/ 2624796 w 9157648"/>
              <a:gd name="connsiteY7" fmla="*/ 553124 h 718584"/>
              <a:gd name="connsiteX8" fmla="*/ 2455368 w 9157648"/>
              <a:gd name="connsiteY8" fmla="*/ 353801 h 718584"/>
              <a:gd name="connsiteX9" fmla="*/ 2038798 w 9157648"/>
              <a:gd name="connsiteY9" fmla="*/ 156298 h 718584"/>
              <a:gd name="connsiteX10" fmla="*/ 0 w 9157648"/>
              <a:gd name="connsiteY10" fmla="*/ 150125 h 718584"/>
              <a:gd name="connsiteX11" fmla="*/ 13648 w 9157648"/>
              <a:gd name="connsiteY11" fmla="*/ 0 h 718584"/>
              <a:gd name="connsiteX0" fmla="*/ 13648 w 9157648"/>
              <a:gd name="connsiteY0" fmla="*/ 0 h 716243"/>
              <a:gd name="connsiteX1" fmla="*/ 9157648 w 9157648"/>
              <a:gd name="connsiteY1" fmla="*/ 0 h 716243"/>
              <a:gd name="connsiteX2" fmla="*/ 9144000 w 9157648"/>
              <a:gd name="connsiteY2" fmla="*/ 163774 h 716243"/>
              <a:gd name="connsiteX3" fmla="*/ 7055893 w 9157648"/>
              <a:gd name="connsiteY3" fmla="*/ 163773 h 716243"/>
              <a:gd name="connsiteX4" fmla="*/ 6626231 w 9157648"/>
              <a:gd name="connsiteY4" fmla="*/ 463428 h 716243"/>
              <a:gd name="connsiteX5" fmla="*/ 6220218 w 9157648"/>
              <a:gd name="connsiteY5" fmla="*/ 710761 h 716243"/>
              <a:gd name="connsiteX6" fmla="*/ 3050628 w 9157648"/>
              <a:gd name="connsiteY6" fmla="*/ 710762 h 716243"/>
              <a:gd name="connsiteX7" fmla="*/ 2624796 w 9157648"/>
              <a:gd name="connsiteY7" fmla="*/ 553124 h 716243"/>
              <a:gd name="connsiteX8" fmla="*/ 2455368 w 9157648"/>
              <a:gd name="connsiteY8" fmla="*/ 353801 h 716243"/>
              <a:gd name="connsiteX9" fmla="*/ 2038798 w 9157648"/>
              <a:gd name="connsiteY9" fmla="*/ 156298 h 716243"/>
              <a:gd name="connsiteX10" fmla="*/ 0 w 9157648"/>
              <a:gd name="connsiteY10" fmla="*/ 150125 h 716243"/>
              <a:gd name="connsiteX11" fmla="*/ 13648 w 9157648"/>
              <a:gd name="connsiteY11" fmla="*/ 0 h 71624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996"/>
              <a:gd name="connsiteX1" fmla="*/ 9157648 w 9157648"/>
              <a:gd name="connsiteY1" fmla="*/ 0 h 714996"/>
              <a:gd name="connsiteX2" fmla="*/ 9144000 w 9157648"/>
              <a:gd name="connsiteY2" fmla="*/ 163774 h 714996"/>
              <a:gd name="connsiteX3" fmla="*/ 7055893 w 9157648"/>
              <a:gd name="connsiteY3" fmla="*/ 163773 h 714996"/>
              <a:gd name="connsiteX4" fmla="*/ 6626231 w 9157648"/>
              <a:gd name="connsiteY4" fmla="*/ 463428 h 714996"/>
              <a:gd name="connsiteX5" fmla="*/ 6220218 w 9157648"/>
              <a:gd name="connsiteY5" fmla="*/ 710761 h 714996"/>
              <a:gd name="connsiteX6" fmla="*/ 3050628 w 9157648"/>
              <a:gd name="connsiteY6" fmla="*/ 710762 h 714996"/>
              <a:gd name="connsiteX7" fmla="*/ 2624796 w 9157648"/>
              <a:gd name="connsiteY7" fmla="*/ 553124 h 714996"/>
              <a:gd name="connsiteX8" fmla="*/ 2455368 w 9157648"/>
              <a:gd name="connsiteY8" fmla="*/ 353801 h 714996"/>
              <a:gd name="connsiteX9" fmla="*/ 2038798 w 9157648"/>
              <a:gd name="connsiteY9" fmla="*/ 156298 h 714996"/>
              <a:gd name="connsiteX10" fmla="*/ 0 w 9157648"/>
              <a:gd name="connsiteY10" fmla="*/ 150125 h 714996"/>
              <a:gd name="connsiteX11" fmla="*/ 13648 w 9157648"/>
              <a:gd name="connsiteY11" fmla="*/ 0 h 714996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55893 w 9157648"/>
              <a:gd name="connsiteY3" fmla="*/ 163773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3632"/>
              <a:gd name="connsiteX1" fmla="*/ 9157648 w 9157648"/>
              <a:gd name="connsiteY1" fmla="*/ 0 h 713632"/>
              <a:gd name="connsiteX2" fmla="*/ 9144000 w 9157648"/>
              <a:gd name="connsiteY2" fmla="*/ 163774 h 713632"/>
              <a:gd name="connsiteX3" fmla="*/ 7023503 w 9157648"/>
              <a:gd name="connsiteY3" fmla="*/ 153807 h 713632"/>
              <a:gd name="connsiteX4" fmla="*/ 6626231 w 9157648"/>
              <a:gd name="connsiteY4" fmla="*/ 463428 h 713632"/>
              <a:gd name="connsiteX5" fmla="*/ 6220218 w 9157648"/>
              <a:gd name="connsiteY5" fmla="*/ 710761 h 713632"/>
              <a:gd name="connsiteX6" fmla="*/ 3050628 w 9157648"/>
              <a:gd name="connsiteY6" fmla="*/ 710762 h 713632"/>
              <a:gd name="connsiteX7" fmla="*/ 2624796 w 9157648"/>
              <a:gd name="connsiteY7" fmla="*/ 553124 h 713632"/>
              <a:gd name="connsiteX8" fmla="*/ 2455368 w 9157648"/>
              <a:gd name="connsiteY8" fmla="*/ 353801 h 713632"/>
              <a:gd name="connsiteX9" fmla="*/ 2038798 w 9157648"/>
              <a:gd name="connsiteY9" fmla="*/ 156298 h 713632"/>
              <a:gd name="connsiteX10" fmla="*/ 0 w 9157648"/>
              <a:gd name="connsiteY10" fmla="*/ 150125 h 713632"/>
              <a:gd name="connsiteX11" fmla="*/ 13648 w 9157648"/>
              <a:gd name="connsiteY11" fmla="*/ 0 h 713632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8791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6300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1317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57648" h="713221">
                <a:moveTo>
                  <a:pt x="13648" y="0"/>
                </a:moveTo>
                <a:lnTo>
                  <a:pt x="9157648" y="0"/>
                </a:lnTo>
                <a:cubicBezTo>
                  <a:pt x="9157251" y="52930"/>
                  <a:pt x="9156855" y="98387"/>
                  <a:pt x="9156458" y="151317"/>
                </a:cubicBezTo>
                <a:lnTo>
                  <a:pt x="7023503" y="153807"/>
                </a:lnTo>
                <a:cubicBezTo>
                  <a:pt x="6861751" y="130250"/>
                  <a:pt x="6695331" y="391781"/>
                  <a:pt x="6626231" y="463428"/>
                </a:cubicBezTo>
                <a:cubicBezTo>
                  <a:pt x="6430061" y="669620"/>
                  <a:pt x="6478545" y="710649"/>
                  <a:pt x="6220218" y="710761"/>
                </a:cubicBezTo>
                <a:lnTo>
                  <a:pt x="3050628" y="710762"/>
                </a:lnTo>
                <a:cubicBezTo>
                  <a:pt x="2686843" y="726016"/>
                  <a:pt x="2761380" y="669924"/>
                  <a:pt x="2624796" y="553124"/>
                </a:cubicBezTo>
                <a:cubicBezTo>
                  <a:pt x="2565452" y="481174"/>
                  <a:pt x="2507355" y="410803"/>
                  <a:pt x="2455368" y="353801"/>
                </a:cubicBezTo>
                <a:cubicBezTo>
                  <a:pt x="2266797" y="184151"/>
                  <a:pt x="2343381" y="159098"/>
                  <a:pt x="2038798" y="156298"/>
                </a:cubicBezTo>
                <a:lnTo>
                  <a:pt x="0" y="150125"/>
                </a:lnTo>
                <a:lnTo>
                  <a:pt x="13648" y="0"/>
                </a:lnTo>
                <a:close/>
              </a:path>
            </a:pathLst>
          </a:custGeom>
          <a:solidFill>
            <a:srgbClr val="451C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</a:rPr>
              <a:t>Case 1</a:t>
            </a:r>
          </a:p>
        </p:txBody>
      </p:sp>
      <p:pic>
        <p:nvPicPr>
          <p:cNvPr id="90" name="Picture 2" descr="C:\Users\goldinl.CTU\AppData\Local\Microsoft\Windows\Temporary Internet Files\Content.Outlook\OQUTX7GM\CHRC logo_HEARTicon (2).jpg">
            <a:extLst>
              <a:ext uri="{FF2B5EF4-FFF2-40B4-BE49-F238E27FC236}">
                <a16:creationId xmlns:a16="http://schemas.microsoft.com/office/drawing/2014/main" id="{DBC02BB8-1834-413B-88D4-797705FBD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DFC"/>
              </a:clrFrom>
              <a:clrTo>
                <a:srgbClr val="FFFDFC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727" y="6490451"/>
            <a:ext cx="263937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wearing a white shirt&#10;&#10;Description generated with very high confidence">
            <a:extLst>
              <a:ext uri="{FF2B5EF4-FFF2-40B4-BE49-F238E27FC236}">
                <a16:creationId xmlns:a16="http://schemas.microsoft.com/office/drawing/2014/main" id="{6683A0F7-3792-4887-AAFE-92482029B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2" y="1699443"/>
            <a:ext cx="2758148" cy="47282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1912BF-59B5-4DA6-9294-818DD7192470}"/>
              </a:ext>
            </a:extLst>
          </p:cNvPr>
          <p:cNvSpPr txBox="1"/>
          <p:nvPr/>
        </p:nvSpPr>
        <p:spPr>
          <a:xfrm>
            <a:off x="1318949" y="1449598"/>
            <a:ext cx="27611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Mark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63 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years old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C743DE-067D-49DB-A06C-9EFC0506C0AC}"/>
              </a:ext>
            </a:extLst>
          </p:cNvPr>
          <p:cNvSpPr txBox="1"/>
          <p:nvPr/>
        </p:nvSpPr>
        <p:spPr>
          <a:xfrm>
            <a:off x="5104023" y="2043388"/>
            <a:ext cx="3851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gency FB" panose="020B0503020202020204" pitchFamily="34" charset="0"/>
              <a:buChar char="•"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T2DM for 8 years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gency FB" panose="020B0503020202020204" pitchFamily="34" charset="0"/>
              <a:buChar char="•"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Myocardial Infarction 3 years ago (DES stent)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gency FB" panose="020B0503020202020204" pitchFamily="34" charset="0"/>
              <a:buChar char="•"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Hypertension x 10 years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B4B9BC-B6D3-4682-B1E5-F952593AE423}"/>
              </a:ext>
            </a:extLst>
          </p:cNvPr>
          <p:cNvSpPr/>
          <p:nvPr/>
        </p:nvSpPr>
        <p:spPr>
          <a:xfrm>
            <a:off x="3741593" y="1307868"/>
            <a:ext cx="5214071" cy="446884"/>
          </a:xfrm>
          <a:prstGeom prst="rect">
            <a:avLst/>
          </a:prstGeom>
          <a:solidFill>
            <a:srgbClr val="967A98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Medications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0E70A2-8F8E-4A8C-B930-C31AA2176800}"/>
              </a:ext>
            </a:extLst>
          </p:cNvPr>
          <p:cNvSpPr/>
          <p:nvPr/>
        </p:nvSpPr>
        <p:spPr>
          <a:xfrm>
            <a:off x="3741593" y="1713251"/>
            <a:ext cx="5214071" cy="2125096"/>
          </a:xfrm>
          <a:prstGeom prst="rect">
            <a:avLst/>
          </a:prstGeom>
          <a:solidFill>
            <a:srgbClr val="451C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671C64-D546-45BB-8E0F-C4E0914A0F0C}"/>
              </a:ext>
            </a:extLst>
          </p:cNvPr>
          <p:cNvSpPr txBox="1"/>
          <p:nvPr/>
        </p:nvSpPr>
        <p:spPr>
          <a:xfrm>
            <a:off x="5104023" y="1808463"/>
            <a:ext cx="38516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gency FB" panose="020B0503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Metformin/Sitagliptin 50/1000 mg BID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gency FB" panose="020B0503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Empagliflozin 10 mg OD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gency FB" panose="020B0503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ASA 81 mg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gency FB" panose="020B0503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Rosuvastatin 20 mg OD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(unable to tolerate 40 mg due to myalgias) 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gency FB" panose="020B0503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Ezetimibe 10 mg OD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gency FB" panose="020B0503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Ramipril 10 mg OD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gency FB" panose="020B0503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Amlodipine 10mg OD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4B0EE6-34F5-4259-9F74-EFF04E966181}"/>
              </a:ext>
            </a:extLst>
          </p:cNvPr>
          <p:cNvSpPr/>
          <p:nvPr/>
        </p:nvSpPr>
        <p:spPr>
          <a:xfrm>
            <a:off x="3924793" y="1884872"/>
            <a:ext cx="1039860" cy="17408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38100" dir="18900000">
              <a:prstClr val="black">
                <a:alpha val="3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3C36699-2BF2-419E-A052-6886F33C02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80" y="2343258"/>
            <a:ext cx="764529" cy="7645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0E423A5-E7D8-44F7-8DD0-08C1FB7F6A92}"/>
              </a:ext>
            </a:extLst>
          </p:cNvPr>
          <p:cNvSpPr/>
          <p:nvPr/>
        </p:nvSpPr>
        <p:spPr>
          <a:xfrm>
            <a:off x="3741593" y="3893794"/>
            <a:ext cx="5214071" cy="446884"/>
          </a:xfrm>
          <a:prstGeom prst="rect">
            <a:avLst/>
          </a:prstGeom>
          <a:solidFill>
            <a:srgbClr val="967A98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Labs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A30E4A-05AB-436B-871F-91C46D97931B}"/>
              </a:ext>
            </a:extLst>
          </p:cNvPr>
          <p:cNvSpPr/>
          <p:nvPr/>
        </p:nvSpPr>
        <p:spPr>
          <a:xfrm>
            <a:off x="3741593" y="4299177"/>
            <a:ext cx="5214071" cy="2032277"/>
          </a:xfrm>
          <a:prstGeom prst="rect">
            <a:avLst/>
          </a:prstGeom>
          <a:solidFill>
            <a:srgbClr val="451C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69F0EC-6F6B-4017-8251-24FD0A1B4BC6}"/>
              </a:ext>
            </a:extLst>
          </p:cNvPr>
          <p:cNvSpPr txBox="1"/>
          <p:nvPr/>
        </p:nvSpPr>
        <p:spPr>
          <a:xfrm>
            <a:off x="5104023" y="4415655"/>
            <a:ext cx="38516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gency FB" panose="020B0503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A1C 	6.9%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gency FB" panose="020B0503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eGFR 	64 ml/min</a:t>
            </a:r>
          </a:p>
          <a:p>
            <a:pPr marL="285750" lvl="0" indent="-285750">
              <a:buFont typeface="Agency FB" panose="020B0503020202020204" pitchFamily="34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ACR 	5 </a:t>
            </a:r>
            <a:r>
              <a:rPr lang="en-US" sz="1600" dirty="0">
                <a:solidFill>
                  <a:prstClr val="white"/>
                </a:solidFill>
                <a:latin typeface="Arial Narrow" panose="020B0606020202030204" pitchFamily="34" charset="0"/>
              </a:rPr>
              <a:t>mg/mmol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gency FB" panose="020B0503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TC 	4.3 mmol/L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gency FB" panose="020B0503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LDL-C 	2.4 mmol/L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gency FB" panose="020B0503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HDL-C 	1.1 mmol/L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gency FB" panose="020B0503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TG  	1.5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mmolL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839168-92CC-4316-B060-FED9921DDA31}"/>
              </a:ext>
            </a:extLst>
          </p:cNvPr>
          <p:cNvSpPr/>
          <p:nvPr/>
        </p:nvSpPr>
        <p:spPr>
          <a:xfrm>
            <a:off x="3924793" y="4449532"/>
            <a:ext cx="1039860" cy="17408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38100" dir="18900000">
              <a:prstClr val="black">
                <a:alpha val="3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0" name="Picture 29" descr="A close up of a logo&#10;&#10;Description generated with high confidence">
            <a:extLst>
              <a:ext uri="{FF2B5EF4-FFF2-40B4-BE49-F238E27FC236}">
                <a16:creationId xmlns:a16="http://schemas.microsoft.com/office/drawing/2014/main" id="{91E1DF6A-9785-416D-BA44-7EE36229EC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494" y="4994232"/>
            <a:ext cx="743215" cy="74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0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8797" y="6096000"/>
            <a:ext cx="9162797" cy="76200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CECF18D-349B-45C8-8B3C-021178FBD5DF}"/>
              </a:ext>
            </a:extLst>
          </p:cNvPr>
          <p:cNvSpPr txBox="1">
            <a:spLocks/>
          </p:cNvSpPr>
          <p:nvPr/>
        </p:nvSpPr>
        <p:spPr>
          <a:xfrm>
            <a:off x="257301" y="1654598"/>
            <a:ext cx="8610599" cy="4066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192"/>
              </a:buClr>
              <a:buSzTx/>
              <a:buFont typeface="Arial" charset="0"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451C6A"/>
                </a:solidFill>
                <a:effectLst/>
                <a:uLnTx/>
                <a:uFillTx/>
                <a:latin typeface="Arial Narrow"/>
                <a:ea typeface="+mn-ea"/>
              </a:rPr>
              <a:t>Please select from one of the available options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192"/>
              </a:buClr>
              <a:buSzTx/>
              <a:buFont typeface="Arial" charset="0"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srgbClr val="003192"/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914400" marR="0" lvl="1" indent="-5143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51C6A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</a:rPr>
              <a:t>Well </a:t>
            </a:r>
            <a:endParaRPr kumimoji="0" lang="pl-PL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914400" marR="0" lvl="1" indent="-5143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51C6A"/>
              </a:buClr>
              <a:buSzTx/>
              <a:buFont typeface="+mj-lt"/>
              <a:buAutoNum type="arabicPeriod"/>
              <a:tabLst/>
              <a:defRPr/>
            </a:pPr>
            <a:r>
              <a:rPr lang="en-CA" sz="32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Well enough </a:t>
            </a:r>
            <a:endParaRPr kumimoji="0" lang="pl-PL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914400" marR="0" lvl="1" indent="-5143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51C6A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</a:rPr>
              <a:t>Needs Improvement </a:t>
            </a:r>
            <a:endParaRPr kumimoji="0" lang="pl-PL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914400" marR="0" lvl="1" indent="-5143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51C6A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</a:rPr>
              <a:t>Not sure </a:t>
            </a:r>
            <a:endParaRPr kumimoji="0" lang="pl-PL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686" y="6180388"/>
            <a:ext cx="928465" cy="593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56156" y="57418"/>
            <a:ext cx="85735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How well are we doing in terms of Mark’s Vascular Protection checklist for diabetes?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10" name="Picture 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CE7944B-C6F6-4467-AAD3-367506D73F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083" y="2315210"/>
            <a:ext cx="1852346" cy="41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7340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ysClr val="window" lastClr="FFFFFF"/>
      </a:lt1>
      <a:dk2>
        <a:srgbClr val="DFD02E"/>
      </a:dk2>
      <a:lt2>
        <a:srgbClr val="EDAA1F"/>
      </a:lt2>
      <a:accent1>
        <a:srgbClr val="3CA3D3"/>
      </a:accent1>
      <a:accent2>
        <a:srgbClr val="81C49F"/>
      </a:accent2>
      <a:accent3>
        <a:srgbClr val="F05142"/>
      </a:accent3>
      <a:accent4>
        <a:srgbClr val="5A5762"/>
      </a:accent4>
      <a:accent5>
        <a:srgbClr val="EE4B94"/>
      </a:accent5>
      <a:accent6>
        <a:srgbClr val="FFFF00"/>
      </a:accent6>
      <a:hlink>
        <a:srgbClr val="5B6871"/>
      </a:hlink>
      <a:folHlink>
        <a:srgbClr val="37373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Office Theme">
  <a:themeElements>
    <a:clrScheme name="Custom 1">
      <a:dk1>
        <a:srgbClr val="000000"/>
      </a:dk1>
      <a:lt1>
        <a:sysClr val="window" lastClr="FFFFFF"/>
      </a:lt1>
      <a:dk2>
        <a:srgbClr val="DFD02E"/>
      </a:dk2>
      <a:lt2>
        <a:srgbClr val="EDAA1F"/>
      </a:lt2>
      <a:accent1>
        <a:srgbClr val="3CA3D3"/>
      </a:accent1>
      <a:accent2>
        <a:srgbClr val="81C49F"/>
      </a:accent2>
      <a:accent3>
        <a:srgbClr val="F05142"/>
      </a:accent3>
      <a:accent4>
        <a:srgbClr val="5A5762"/>
      </a:accent4>
      <a:accent5>
        <a:srgbClr val="EE4B94"/>
      </a:accent5>
      <a:accent6>
        <a:srgbClr val="FFFF00"/>
      </a:accent6>
      <a:hlink>
        <a:srgbClr val="5B6871"/>
      </a:hlink>
      <a:folHlink>
        <a:srgbClr val="37373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">
    <a:dk1>
      <a:srgbClr val="000000"/>
    </a:dk1>
    <a:lt1>
      <a:sysClr val="window" lastClr="FFFFFF"/>
    </a:lt1>
    <a:dk2>
      <a:srgbClr val="00B0F0"/>
    </a:dk2>
    <a:lt2>
      <a:srgbClr val="F29828"/>
    </a:lt2>
    <a:accent1>
      <a:srgbClr val="F24131"/>
    </a:accent1>
    <a:accent2>
      <a:srgbClr val="9F1C38"/>
    </a:accent2>
    <a:accent3>
      <a:srgbClr val="2C3E50"/>
    </a:accent3>
    <a:accent4>
      <a:srgbClr val="9BA64A"/>
    </a:accent4>
    <a:accent5>
      <a:srgbClr val="56BFC0"/>
    </a:accent5>
    <a:accent6>
      <a:srgbClr val="0F7373"/>
    </a:accent6>
    <a:hlink>
      <a:srgbClr val="002335"/>
    </a:hlink>
    <a:folHlink>
      <a:srgbClr val="37373E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1">
    <a:dk1>
      <a:srgbClr val="000000"/>
    </a:dk1>
    <a:lt1>
      <a:sysClr val="window" lastClr="FFFFFF"/>
    </a:lt1>
    <a:dk2>
      <a:srgbClr val="00B0F0"/>
    </a:dk2>
    <a:lt2>
      <a:srgbClr val="F29828"/>
    </a:lt2>
    <a:accent1>
      <a:srgbClr val="F24131"/>
    </a:accent1>
    <a:accent2>
      <a:srgbClr val="9F1C38"/>
    </a:accent2>
    <a:accent3>
      <a:srgbClr val="2C3E50"/>
    </a:accent3>
    <a:accent4>
      <a:srgbClr val="9BA64A"/>
    </a:accent4>
    <a:accent5>
      <a:srgbClr val="56BFC0"/>
    </a:accent5>
    <a:accent6>
      <a:srgbClr val="0F7373"/>
    </a:accent6>
    <a:hlink>
      <a:srgbClr val="002335"/>
    </a:hlink>
    <a:folHlink>
      <a:srgbClr val="37373E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
</file>

<file path=customXml/itemProps1.xml><?xml version="1.0" encoding="utf-8"?>
<ds:datastoreItem xmlns:ds="http://schemas.openxmlformats.org/officeDocument/2006/customXml" ds:itemID="{40218E54-1535-45AC-95CA-5B9006535817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13440</TotalTime>
  <Words>3264</Words>
  <Application>Microsoft Office PowerPoint</Application>
  <PresentationFormat>On-screen Show (4:3)</PresentationFormat>
  <Paragraphs>462</Paragraphs>
  <Slides>31</Slides>
  <Notes>31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Verdana</vt:lpstr>
      <vt:lpstr>Symbol</vt:lpstr>
      <vt:lpstr>Arial Narrow</vt:lpstr>
      <vt:lpstr>MS PGothic</vt:lpstr>
      <vt:lpstr>Wingdings</vt:lpstr>
      <vt:lpstr>Arial</vt:lpstr>
      <vt:lpstr>Agency FB</vt:lpstr>
      <vt:lpstr>Calibri</vt:lpstr>
      <vt:lpstr>Calibri Light</vt:lpstr>
      <vt:lpstr>Arial</vt:lpstr>
      <vt:lpstr>Open Sans</vt:lpstr>
      <vt:lpstr>1_Office Theme</vt:lpstr>
      <vt:lpstr>4_Office Theme</vt:lpstr>
      <vt:lpstr>5_Office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Lianne Goldin</dc:creator>
  <cp:keywords>*$%IU-*$%GenBus</cp:keywords>
  <cp:lastModifiedBy>Lianne Goldin</cp:lastModifiedBy>
  <cp:revision>458</cp:revision>
  <dcterms:created xsi:type="dcterms:W3CDTF">2018-02-28T19:04:49Z</dcterms:created>
  <dcterms:modified xsi:type="dcterms:W3CDTF">2018-05-29T16:47:33Z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d9784b79-0e3b-44a4-b849-b691eaa4b3db</vt:lpwstr>
  </property>
  <property fmtid="{D5CDD505-2E9C-101B-9397-08002B2CF9AE}" pid="3" name="bjSaver">
    <vt:lpwstr>IDEjjaYNkrrQhWNxY3zLfewLlMeCdgHg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policy="82ad3a63-90ad-4a46-a3cb-757f4658e205" origin="userSelected" xmlns="http://www.boldonj</vt:lpwstr>
  </property>
  <property fmtid="{D5CDD505-2E9C-101B-9397-08002B2CF9AE}" pid="5" name="bjDocumentLabelXML-0">
    <vt:lpwstr>ames.com/2008/01/sie/internal/label"&gt;&lt;element uid="9036a7a1-5a4f-48d3-b24b-dfdab053dac9" value="" /&gt;&lt;element uid="03e9b10b-a1f9-4a88-9630-476473f62285" value="" /&gt;&lt;element uid="7349a702-6462-4442-88eb-c64cd513835c" value="" /&gt;&lt;/sisl&gt;</vt:lpwstr>
  </property>
  <property fmtid="{D5CDD505-2E9C-101B-9397-08002B2CF9AE}" pid="6" name="bjDocumentSecurityLabel">
    <vt:lpwstr>Internal Use Only - General Business</vt:lpwstr>
  </property>
</Properties>
</file>